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80" r:id="rId1"/>
  </p:sldMasterIdLst>
  <p:notesMasterIdLst>
    <p:notesMasterId r:id="rId56"/>
  </p:notesMasterIdLst>
  <p:handoutMasterIdLst>
    <p:handoutMasterId r:id="rId57"/>
  </p:handoutMasterIdLst>
  <p:sldIdLst>
    <p:sldId id="258" r:id="rId2"/>
    <p:sldId id="265" r:id="rId3"/>
    <p:sldId id="333" r:id="rId4"/>
    <p:sldId id="271" r:id="rId5"/>
    <p:sldId id="270" r:id="rId6"/>
    <p:sldId id="272" r:id="rId7"/>
    <p:sldId id="273" r:id="rId8"/>
    <p:sldId id="274" r:id="rId9"/>
    <p:sldId id="276" r:id="rId10"/>
    <p:sldId id="278" r:id="rId11"/>
    <p:sldId id="280" r:id="rId12"/>
    <p:sldId id="281" r:id="rId13"/>
    <p:sldId id="282" r:id="rId14"/>
    <p:sldId id="283" r:id="rId15"/>
    <p:sldId id="284" r:id="rId16"/>
    <p:sldId id="286" r:id="rId17"/>
    <p:sldId id="334" r:id="rId18"/>
    <p:sldId id="322" r:id="rId19"/>
    <p:sldId id="288" r:id="rId20"/>
    <p:sldId id="289" r:id="rId21"/>
    <p:sldId id="293" r:id="rId22"/>
    <p:sldId id="294" r:id="rId23"/>
    <p:sldId id="295" r:id="rId24"/>
    <p:sldId id="296" r:id="rId25"/>
    <p:sldId id="297" r:id="rId26"/>
    <p:sldId id="298" r:id="rId27"/>
    <p:sldId id="290" r:id="rId28"/>
    <p:sldId id="291" r:id="rId29"/>
    <p:sldId id="299" r:id="rId30"/>
    <p:sldId id="330" r:id="rId31"/>
    <p:sldId id="331" r:id="rId32"/>
    <p:sldId id="332" r:id="rId33"/>
    <p:sldId id="302" r:id="rId34"/>
    <p:sldId id="303" r:id="rId35"/>
    <p:sldId id="304" r:id="rId36"/>
    <p:sldId id="316" r:id="rId37"/>
    <p:sldId id="305" r:id="rId38"/>
    <p:sldId id="306" r:id="rId39"/>
    <p:sldId id="307" r:id="rId40"/>
    <p:sldId id="324" r:id="rId41"/>
    <p:sldId id="325" r:id="rId42"/>
    <p:sldId id="326" r:id="rId43"/>
    <p:sldId id="328" r:id="rId44"/>
    <p:sldId id="327" r:id="rId45"/>
    <p:sldId id="311" r:id="rId46"/>
    <p:sldId id="312" r:id="rId47"/>
    <p:sldId id="323" r:id="rId48"/>
    <p:sldId id="313" r:id="rId49"/>
    <p:sldId id="317" r:id="rId50"/>
    <p:sldId id="318" r:id="rId51"/>
    <p:sldId id="320" r:id="rId52"/>
    <p:sldId id="319" r:id="rId53"/>
    <p:sldId id="314" r:id="rId54"/>
    <p:sldId id="321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5900"/>
    <a:srgbClr val="FFFFFF"/>
    <a:srgbClr val="000000"/>
    <a:srgbClr val="D1972F"/>
    <a:srgbClr val="3A6287"/>
    <a:srgbClr val="D99BC9"/>
    <a:srgbClr val="9D5813"/>
    <a:srgbClr val="57CF51"/>
  </p:clrMru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3456" autoAdjust="0"/>
    <p:restoredTop sz="94197" autoAdjust="0"/>
  </p:normalViewPr>
  <p:slideViewPr>
    <p:cSldViewPr>
      <p:cViewPr varScale="1">
        <p:scale>
          <a:sx n="51" d="100"/>
          <a:sy n="51" d="100"/>
        </p:scale>
        <p:origin x="-131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9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1142AAF7-6F71-4248-A9F3-0337F87C3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FontTx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4E83E8B3-AB75-446E-86F9-8DBC2DE83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338713-8369-40B6-994C-0B8C883EC8D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2.หน้าต่างเรียน</a:t>
            </a:r>
          </a:p>
          <a:p>
            <a:r>
              <a:rPr lang="th-TH" smtClean="0"/>
              <a:t>   คลิกที่รูปบทเรียนในหน้าต่างเรียน ตัวอย่างเช่น คลิกที่บทเรียน </a:t>
            </a:r>
            <a:r>
              <a:rPr lang="en-US" smtClean="0"/>
              <a:t>Chinatown</a:t>
            </a:r>
          </a:p>
          <a:p>
            <a:r>
              <a:rPr lang="th-TH" smtClean="0"/>
              <a:t>   หน้าต่างเรียนทางด้านขวาก็จะเปลี่ยนไปเป็นเนื้อหาในบทเรียนของ </a:t>
            </a:r>
            <a:r>
              <a:rPr lang="en-US" smtClean="0"/>
              <a:t>Chinatown</a:t>
            </a:r>
            <a:endParaRPr lang="th-TH" smtClean="0"/>
          </a:p>
          <a:p>
            <a:endParaRPr lang="en-US" smtClean="0"/>
          </a:p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60EA1E-60CF-467C-90D1-CD11D545D2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3. ปุ่มลูกศรบนเมนูบาร์</a:t>
            </a:r>
          </a:p>
          <a:p>
            <a:r>
              <a:rPr lang="th-TH" smtClean="0"/>
              <a:t>    คุณสามารถไปยังบทเรียนถัดไปหรือบทเรียนก่อนหน้าโดยการคลิกที่ปุ่มเลื่อนซ้ายขวาด้านบานของหน้าต่างเรียน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37EC62-0380-42EE-9F6E-1A37FCB1D18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dirty="0" smtClean="0"/>
              <a:t>วิธีการนำทางในตัวโปรแกรมด้วยคำสั่งเสียง</a:t>
            </a:r>
          </a:p>
          <a:p>
            <a:pPr>
              <a:spcBef>
                <a:spcPct val="0"/>
              </a:spcBef>
            </a:pPr>
            <a:r>
              <a:rPr lang="th-TH" dirty="0" smtClean="0">
                <a:solidFill>
                  <a:schemeClr val="bg1"/>
                </a:solidFill>
              </a:rPr>
              <a:t>- พูดชื่อ ทิม หยุด</a:t>
            </a:r>
            <a:r>
              <a:rPr lang="th-TH" dirty="0" err="1" smtClean="0">
                <a:solidFill>
                  <a:schemeClr val="bg1"/>
                </a:solidFill>
              </a:rPr>
              <a:t>นิดนึง</a:t>
            </a:r>
            <a:r>
              <a:rPr lang="th-TH" dirty="0" smtClean="0">
                <a:solidFill>
                  <a:schemeClr val="bg1"/>
                </a:solidFill>
              </a:rPr>
              <a:t> จากนั้นตามด้วยคำสั่งเสียง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th-TH" dirty="0" smtClean="0">
                <a:solidFill>
                  <a:schemeClr val="bg1"/>
                </a:solidFill>
              </a:rPr>
              <a:t>คำสั่งเสียงต่างๆจะสอดคล้องกับสิ่งที่อยู่ในหน้าต่างเรียน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th-TH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th-TH" dirty="0" smtClean="0">
                <a:solidFill>
                  <a:schemeClr val="bg1"/>
                </a:solidFill>
              </a:rPr>
              <a:t>ตัวอย่างที่ 1 </a:t>
            </a:r>
            <a:r>
              <a:rPr lang="en-US" dirty="0" smtClean="0">
                <a:solidFill>
                  <a:schemeClr val="bg1"/>
                </a:solidFill>
              </a:rPr>
              <a:t>“Tim, Chinatown”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th-TH" dirty="0" smtClean="0">
                <a:solidFill>
                  <a:schemeClr val="bg1"/>
                </a:solidFill>
              </a:rPr>
              <a:t>ตัวอย่างที่ 2 </a:t>
            </a:r>
            <a:r>
              <a:rPr lang="en-US" dirty="0" smtClean="0">
                <a:solidFill>
                  <a:schemeClr val="bg1"/>
                </a:solidFill>
              </a:rPr>
              <a:t>“Tim, Go back”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th-TH" dirty="0" smtClean="0">
                <a:solidFill>
                  <a:schemeClr val="bg1"/>
                </a:solidFill>
              </a:rPr>
              <a:t>ตัวอย่างที่ 3 </a:t>
            </a:r>
            <a:r>
              <a:rPr lang="en-US" dirty="0" smtClean="0">
                <a:solidFill>
                  <a:schemeClr val="bg1"/>
                </a:solidFill>
              </a:rPr>
              <a:t>“Tim, Help me please”</a:t>
            </a:r>
            <a:endParaRPr lang="th-TH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th-TH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th-TH" dirty="0" smtClean="0">
              <a:solidFill>
                <a:schemeClr val="bg1"/>
              </a:solidFill>
            </a:endParaRPr>
          </a:p>
          <a:p>
            <a:endParaRPr lang="th-TH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4B1511-5425-4E5B-A138-A6299C9AAF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การเข้าใช้งานโปรแกรม</a:t>
            </a:r>
          </a:p>
          <a:p>
            <a:endParaRPr lang="th-TH" smtClean="0"/>
          </a:p>
          <a:p>
            <a:r>
              <a:rPr lang="th-TH" smtClean="0"/>
              <a:t>คลิกที่ ไอคอน </a:t>
            </a:r>
            <a:r>
              <a:rPr lang="en-US" smtClean="0"/>
              <a:t>dpLMSPlayer</a:t>
            </a:r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D5CB4F-0323-401C-8D31-B17D63AC51F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h-TH" dirty="0" smtClean="0"/>
              <a:t>การเข้าสู่ระบบ</a:t>
            </a:r>
          </a:p>
          <a:p>
            <a:pPr>
              <a:defRPr/>
            </a:pPr>
            <a:endParaRPr lang="th-TH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ใส่ </a:t>
            </a:r>
            <a:r>
              <a:rPr lang="en-US" dirty="0" smtClean="0"/>
              <a:t>Sever name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ใส่ </a:t>
            </a:r>
            <a:r>
              <a:rPr lang="en-US" dirty="0" smtClean="0"/>
              <a:t>User name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ใส่ </a:t>
            </a:r>
            <a:r>
              <a:rPr lang="en-US" dirty="0" smtClean="0"/>
              <a:t>Password</a:t>
            </a:r>
          </a:p>
          <a:p>
            <a:pPr marL="228600" indent="-228600">
              <a:buFontTx/>
              <a:buAutoNum type="arabicPeriod"/>
              <a:defRPr/>
            </a:pPr>
            <a:endParaRPr lang="en-US" dirty="0" smtClean="0"/>
          </a:p>
          <a:p>
            <a:pPr marL="228600" indent="-228600">
              <a:defRPr/>
            </a:pPr>
            <a:r>
              <a:rPr lang="th-TH" dirty="0" smtClean="0"/>
              <a:t>กรณีการเข้าใช้งานครั่งแรก </a:t>
            </a:r>
            <a:r>
              <a:rPr lang="en-US" dirty="0" smtClean="0"/>
              <a:t>Username </a:t>
            </a:r>
            <a:r>
              <a:rPr lang="th-TH" dirty="0" smtClean="0"/>
              <a:t>และ </a:t>
            </a:r>
            <a:r>
              <a:rPr lang="en-US" dirty="0" smtClean="0"/>
              <a:t>Password </a:t>
            </a:r>
            <a:r>
              <a:rPr lang="th-TH" dirty="0" smtClean="0"/>
              <a:t>จะมีค่าเหมือนกัน จากนั่นโปรแกรมจะบังคับให้เปลี่ยน </a:t>
            </a:r>
            <a:r>
              <a:rPr lang="en-US" dirty="0" smtClean="0"/>
              <a:t>Password </a:t>
            </a:r>
            <a:r>
              <a:rPr lang="th-TH" dirty="0" smtClean="0"/>
              <a:t>โดยอัตโนมัติ</a:t>
            </a:r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647D0-8BFD-47DA-BE20-B8C9C10E459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การเข้าสู่บทเรียน</a:t>
            </a:r>
          </a:p>
          <a:p>
            <a:r>
              <a:rPr lang="th-TH" smtClean="0"/>
              <a:t> </a:t>
            </a:r>
          </a:p>
          <a:p>
            <a:r>
              <a:rPr lang="th-TH" smtClean="0"/>
              <a:t>คลิกที่ชื่อระดับการเรียนรู้ที่เราต้องการเข้าใช้งาน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19CD13-7484-40B3-B7B5-93A79280F48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รูปแบบการฝึกต่างๆ ของ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SPEEXX</a:t>
            </a:r>
          </a:p>
          <a:p>
            <a:pPr>
              <a:defRPr/>
            </a:pP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บทสนทนารูปภาพ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Photo Story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แบบฝึกหัดการฟัง พูด อ่าน เขียน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ห้องปฏิบัติการทางภาษา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ระบบฝึกคำศัพท์ </a:t>
            </a:r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0C9885-AE71-4222-9880-5CE85B94910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2F21C5-2825-49D9-9522-93CF0DD01CB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แบบฝึกหัดรูปแบบต่างๆ</a:t>
            </a:r>
          </a:p>
          <a:p>
            <a:endParaRPr lang="th-TH" smtClean="0"/>
          </a:p>
          <a:p>
            <a:r>
              <a:rPr lang="th-TH" smtClean="0"/>
              <a:t>แบบฝึกหัดลากและปล่อย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967645-D940-440A-8F69-8767459CA5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แบบฝึกหัดเติมคำในช่องว่างจากทางเลือก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7AD1A4-7C5C-4798-A13E-408C2E2687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dirty="0" smtClean="0"/>
              <a:t>ส่วนประกอบของหน้าต่างโปรแกรม</a:t>
            </a:r>
          </a:p>
          <a:p>
            <a:r>
              <a:rPr lang="th-TH" dirty="0" smtClean="0"/>
              <a:t>1.เมนูบาร์</a:t>
            </a:r>
          </a:p>
          <a:p>
            <a:r>
              <a:rPr lang="th-TH" dirty="0" smtClean="0"/>
              <a:t>2.วีดีโอ</a:t>
            </a:r>
            <a:r>
              <a:rPr lang="th-TH" dirty="0" err="1" smtClean="0"/>
              <a:t>ติวเตอร์</a:t>
            </a:r>
            <a:r>
              <a:rPr lang="th-TH" dirty="0" smtClean="0"/>
              <a:t> (ทิม)</a:t>
            </a:r>
          </a:p>
          <a:p>
            <a:r>
              <a:rPr lang="th-TH" dirty="0" smtClean="0"/>
              <a:t>3.คำอธิบาย</a:t>
            </a:r>
          </a:p>
          <a:p>
            <a:r>
              <a:rPr lang="th-TH" dirty="0" smtClean="0"/>
              <a:t>4.แผนอัจฉริยะ</a:t>
            </a:r>
          </a:p>
          <a:p>
            <a:r>
              <a:rPr lang="th-TH" dirty="0" smtClean="0"/>
              <a:t>5.หน้าต่างเรียน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30014F-6B66-463E-AF3E-5E7F193BA9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แบบฝึกหัดคำตอบหลายตัวเลือก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444AD-4A61-4E33-9A72-8D6761AF08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แบบฝึกหัดสลับคำในประโยค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6D265-4093-450B-A8F2-57FE2F2336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แบบฝึกหัดตัวเลือกรูปภาพ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15B2C3-B541-45B9-BC2F-C8A109542D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แบบฝึกหัดสลับประโยค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D53FE-F049-4707-898E-968926B2CF3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แบบฝึกหัดการออกเสียง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E78259-3853-4C93-BAC4-23C915C762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แบบฝึกหัดจดจำเสียงพูด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E5A08-A4D9-4FA8-9983-143D933D1A8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แบบฝึกหัดทำเครื่องหมายข้อความ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B12301-615C-4C0B-9858-7CD81D75CAA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แบบฝึกหัดเติมคำในช่องว่าง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6995F3-EAE2-4121-A8EC-3908A3D11C4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h-TH" dirty="0" smtClean="0"/>
              <a:t>5 ขั้นตอนในการทำแบบฝึกหัด</a:t>
            </a:r>
          </a:p>
          <a:p>
            <a:pPr>
              <a:defRPr/>
            </a:pPr>
            <a:endParaRPr lang="th-TH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ฟังวีดีโอติวเตอร์ (คลิกที่ติวเตอร์หากต้องการฟังซ้ำ)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อ่านคำอธิบาย (กด </a:t>
            </a:r>
            <a:r>
              <a:rPr lang="en-US" dirty="0" smtClean="0"/>
              <a:t>Alt </a:t>
            </a:r>
            <a:r>
              <a:rPr lang="th-TH" dirty="0" smtClean="0"/>
              <a:t>เพื่อดูคำแปล)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ทำแบบฝึกหัด (พร้อมตัวช่วยต่างๆ )	</a:t>
            </a:r>
            <a:r>
              <a:rPr lang="en-US" dirty="0" smtClean="0"/>
              <a:t>Grammar </a:t>
            </a:r>
            <a:r>
              <a:rPr lang="th-TH" dirty="0" smtClean="0"/>
              <a:t>ไวยกรณ์ที่สอดคล้องกับหน้าแบบฝึกหัด	ดิกชันนารี่ คุณสามารถคลิกขวาเพื่อดูความหมายทุกคำในหน้าแบบฝึกหัด สามารถเลือกฟังได้ทั้งสำเนียง </a:t>
            </a:r>
            <a:r>
              <a:rPr lang="en-US" dirty="0" smtClean="0"/>
              <a:t>British English </a:t>
            </a:r>
            <a:r>
              <a:rPr lang="th-TH" dirty="0" smtClean="0"/>
              <a:t>และ </a:t>
            </a:r>
            <a:r>
              <a:rPr lang="en-US" dirty="0" smtClean="0"/>
              <a:t>American English </a:t>
            </a:r>
            <a:r>
              <a:rPr lang="th-TH" dirty="0" smtClean="0"/>
              <a:t>และยังสามารถเลือกได้ทั้งเสียงผู้หญิงและเสียงผู้ชายอีกด้วย</a:t>
            </a:r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กด </a:t>
            </a:r>
            <a:r>
              <a:rPr lang="en-US" dirty="0" smtClean="0"/>
              <a:t>Correction </a:t>
            </a:r>
            <a:r>
              <a:rPr lang="th-TH" dirty="0" smtClean="0"/>
              <a:t>เพื่อตรวจคำตอบและแก้ไขข้อผิดพลาด</a:t>
            </a:r>
          </a:p>
          <a:p>
            <a:pPr marL="228600" indent="-228600">
              <a:defRPr/>
            </a:pPr>
            <a:endParaRPr lang="th-TH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2933E-CB27-4965-A0F6-60A181613B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คำตอบที่ผิดจะกระพริบ</a:t>
            </a:r>
          </a:p>
          <a:p>
            <a:r>
              <a:rPr lang="th-TH" smtClean="0"/>
              <a:t>เลื่อนเมาส์ไปยังคำที่ผิด เพื่ออ่านคำแนะนำข้อผิดพลาดและแก้ไขข้อผิดพลาด</a:t>
            </a:r>
          </a:p>
          <a:p>
            <a:r>
              <a:rPr lang="th-TH" smtClean="0"/>
              <a:t>หากคุณไม่สามารถทำแบบฝึกหัดได้ สามารถคลิกไปที่ </a:t>
            </a:r>
            <a:r>
              <a:rPr lang="en-US" smtClean="0"/>
              <a:t>Solution </a:t>
            </a:r>
            <a:r>
              <a:rPr lang="th-TH" smtClean="0"/>
              <a:t>เพื่อให้โปรแกรมทำการเฉลยได้ แต่การเฉลยจะทำให้แบบฝึกหัดในข้อนั้นมีคะแนน </a:t>
            </a:r>
            <a:r>
              <a:rPr lang="en-US" smtClean="0"/>
              <a:t>= 0</a:t>
            </a:r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B9E49A-C7FD-4724-8E1B-873F98901D9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แผนอัจฉริยะ</a:t>
            </a:r>
          </a:p>
          <a:p>
            <a:endParaRPr lang="th-TH" smtClean="0"/>
          </a:p>
          <a:p>
            <a:pPr>
              <a:spcBef>
                <a:spcPct val="0"/>
              </a:spcBef>
              <a:buFontTx/>
              <a:buChar char="-"/>
            </a:pPr>
            <a:r>
              <a:rPr lang="th-TH" smtClean="0"/>
              <a:t>แผนอัจฉริยะ คือ ส่วนที่</a:t>
            </a:r>
            <a:r>
              <a:rPr lang="th-TH" smtClean="0">
                <a:solidFill>
                  <a:schemeClr val="bg1"/>
                </a:solidFill>
              </a:rPr>
              <a:t>แสดงโครงสร้างเนื้อหาบทเรียนและคะแนนต่างๆ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th-TH" smtClean="0">
                <a:solidFill>
                  <a:schemeClr val="bg1"/>
                </a:solidFill>
              </a:rPr>
              <a:t>ปุ่มสามเหลี่ยมด้านหน้าชื่อบทเรียนมีไว้เพื่อ ย่อ</a:t>
            </a:r>
            <a:r>
              <a:rPr lang="en-US" smtClean="0">
                <a:solidFill>
                  <a:schemeClr val="bg1"/>
                </a:solidFill>
              </a:rPr>
              <a:t>/</a:t>
            </a:r>
            <a:r>
              <a:rPr lang="th-TH" smtClean="0">
                <a:solidFill>
                  <a:schemeClr val="bg1"/>
                </a:solidFill>
              </a:rPr>
              <a:t>ขยาย ชื่อบทเรียนเรียนหรือแบบฝึกหัดย่อย</a:t>
            </a:r>
            <a:endParaRPr lang="th-TH" smtClean="0"/>
          </a:p>
          <a:p>
            <a:pPr>
              <a:spcBef>
                <a:spcPct val="0"/>
              </a:spcBef>
              <a:buFontTx/>
              <a:buChar char="-"/>
            </a:pPr>
            <a:r>
              <a:rPr lang="th-TH" smtClean="0">
                <a:solidFill>
                  <a:schemeClr val="bg1"/>
                </a:solidFill>
              </a:rPr>
              <a:t>ตัวอย่าง เมื่อคลิกที่ปุ่มสามเหลี่ยมหน้า </a:t>
            </a:r>
            <a:r>
              <a:rPr lang="en-US" smtClean="0">
                <a:solidFill>
                  <a:schemeClr val="bg1"/>
                </a:solidFill>
              </a:rPr>
              <a:t>English Course A1</a:t>
            </a:r>
            <a:r>
              <a:rPr lang="th-TH" smtClean="0">
                <a:solidFill>
                  <a:schemeClr val="bg1"/>
                </a:solidFill>
              </a:rPr>
              <a:t> ชื่อบทเรียนหรือแบบฝึกหัดย่อยใน</a:t>
            </a:r>
            <a:r>
              <a:rPr lang="en-US" smtClean="0">
                <a:solidFill>
                  <a:schemeClr val="bg1"/>
                </a:solidFill>
              </a:rPr>
              <a:t> English Course A1 </a:t>
            </a:r>
            <a:r>
              <a:rPr lang="th-TH" smtClean="0">
                <a:solidFill>
                  <a:schemeClr val="bg1"/>
                </a:solidFill>
              </a:rPr>
              <a:t>ก็จะแสดง</a:t>
            </a:r>
            <a:endParaRPr lang="th-TH" smtClean="0"/>
          </a:p>
          <a:p>
            <a:pPr>
              <a:spcBef>
                <a:spcPct val="0"/>
              </a:spcBef>
              <a:buFontTx/>
              <a:buChar char="-"/>
            </a:pPr>
            <a:endParaRPr lang="th-TH" smtClean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62F6C0-3A79-4505-8103-B3AF4648FE0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5. หลังจากคุณได้ทำแบบฝึกหัดถูกต้องสมบูรณ์แล้ว โปรแกรมจะให้คุณฝึกการออกเสียง โดยรูปเมาส์จะไปเปลี่ยนไปเป็นรูปไมโครโฟนเมื่อคุณเลื่อนเมาส์ไปยังประโยคต่างๆ ในหน้าแบบฝึกหัด วิธีการ คือ คลิกไปที่ประโยคต่างๆ ที่คุณต้องการ ฟังเสียงจากเจ้าของภาษา จากนั้นพูดประโยคใส่ไมโครโฟน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A800D-956B-4849-9F9C-EDA03D2743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ห้องปฏิบัติการทางภาษา</a:t>
            </a:r>
          </a:p>
          <a:p>
            <a:r>
              <a:rPr lang="th-TH" smtClean="0"/>
              <a:t>คุณสามารถฝึกการออกเสียงได้ที่ห้องปฏิบัติการภาษา ซึ่งมีขั้นตอนดังนี้</a:t>
            </a:r>
          </a:p>
          <a:p>
            <a:r>
              <a:rPr lang="th-TH" smtClean="0"/>
              <a:t>คลิกที่ลำลำโพงเพื่อฟังเสียงจากเจ้าของภาษา</a:t>
            </a:r>
          </a:p>
          <a:p>
            <a:r>
              <a:rPr lang="th-TH" smtClean="0"/>
              <a:t>สังเกตุวงกลมเล็กๆที่อยู่ด้านล่างวิดีโอติวเตอร์จะเปลี่ยนเป็นสีแดง เมื่อระบบพร้อมรับเสียงพูด </a:t>
            </a:r>
          </a:p>
          <a:p>
            <a:r>
              <a:rPr lang="th-TH" smtClean="0"/>
              <a:t>พูดออกเสียงประโยคใส่ไมโครโฟน</a:t>
            </a:r>
          </a:p>
          <a:p>
            <a:r>
              <a:rPr lang="th-TH" smtClean="0"/>
              <a:t>แถบสีดำ หมายถึง เป้าหมายที่ควรทำให้ได้</a:t>
            </a:r>
          </a:p>
          <a:p>
            <a:endParaRPr lang="th-TH" smtClean="0"/>
          </a:p>
          <a:p>
            <a:r>
              <a:rPr lang="th-TH" b="1" smtClean="0"/>
              <a:t>ผลคะแนน จะปรากฎขึ้นเมื่อคุณพูดประโยคแล้ว</a:t>
            </a:r>
          </a:p>
          <a:p>
            <a:r>
              <a:rPr lang="th-TH" b="1" smtClean="0"/>
              <a:t>คะแนน 80-100</a:t>
            </a:r>
            <a:r>
              <a:rPr lang="en-US" b="1" smtClean="0"/>
              <a:t>% </a:t>
            </a:r>
            <a:r>
              <a:rPr lang="th-TH" b="1" smtClean="0"/>
              <a:t>(ดี-ดีมาก)</a:t>
            </a:r>
          </a:p>
          <a:p>
            <a:r>
              <a:rPr lang="th-TH" b="1" smtClean="0"/>
              <a:t>คะแนน 50-79</a:t>
            </a:r>
            <a:r>
              <a:rPr lang="en-US" b="1" smtClean="0"/>
              <a:t>% </a:t>
            </a:r>
            <a:r>
              <a:rPr lang="th-TH" b="1" smtClean="0"/>
              <a:t>(ปานกลาง-ดี)</a:t>
            </a:r>
          </a:p>
          <a:p>
            <a:r>
              <a:rPr lang="th-TH" b="1" smtClean="0"/>
              <a:t>คะแนน 0-49</a:t>
            </a:r>
            <a:r>
              <a:rPr lang="en-US" b="1" smtClean="0"/>
              <a:t>% </a:t>
            </a:r>
            <a:r>
              <a:rPr lang="th-TH" b="1" smtClean="0"/>
              <a:t>(ควรปรับปรุง)</a:t>
            </a:r>
          </a:p>
          <a:p>
            <a:endParaRPr lang="th-TH" b="1" smtClean="0"/>
          </a:p>
          <a:p>
            <a:r>
              <a:rPr lang="th-TH" smtClean="0"/>
              <a:t>เมื่อฝึกออกเสียงประโยคต่างๆไประยะหนึ่ง ระบบจะให้คุณ</a:t>
            </a:r>
            <a:r>
              <a:rPr lang="de-DE" smtClean="0"/>
              <a:t>ฝึกคำศัพท์ในประโยค</a:t>
            </a:r>
            <a:r>
              <a:rPr lang="th-TH" smtClean="0"/>
              <a:t> </a:t>
            </a:r>
            <a:r>
              <a:rPr lang="de-DE" smtClean="0"/>
              <a:t>ที่คุณยังออกเสียงไม่ชัดเจน</a:t>
            </a:r>
            <a:r>
              <a:rPr lang="th-TH" smtClean="0"/>
              <a:t>โดยอัตโนมัติ</a:t>
            </a:r>
            <a:endParaRPr lang="th-TH" b="1" smtClean="0"/>
          </a:p>
          <a:p>
            <a:endParaRPr lang="th-TH" b="1" smtClean="0"/>
          </a:p>
          <a:p>
            <a:endParaRPr lang="th-TH" b="1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EF9A3-37FD-41B5-9FA9-94B2020584E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FC83F4-3787-4678-B4DB-C2F6BB34FC0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2 </a:t>
            </a:r>
            <a:r>
              <a:rPr lang="th-TH" smtClean="0"/>
              <a:t>วิธีการเลือกคำ สำหรับฝึกคำศัพท์</a:t>
            </a:r>
          </a:p>
          <a:p>
            <a:r>
              <a:rPr lang="th-TH" smtClean="0"/>
              <a:t>วิธีที่ 1 คลิกขวาที่คำศัพท์ในแบบฝึกหัด</a:t>
            </a:r>
          </a:p>
          <a:p>
            <a:endParaRPr lang="th-TH" smtClean="0"/>
          </a:p>
          <a:p>
            <a:r>
              <a:rPr lang="th-TH" smtClean="0"/>
              <a:t>1. คลิกขวาที่คำศัพท์ที่ต้องการนในหน้าต่างเรียน เลือกเมนูเพิ่มคำศัพท์ ที่เป็นสัญลักษณ์รูปตัวเอ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49C4CF-37A8-4D8B-A328-62B0027901E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วิธีที่ 2 คลิกขวาที่ชื่อแบบฝึกหัด</a:t>
            </a:r>
          </a:p>
          <a:p>
            <a:endParaRPr lang="th-TH" smtClean="0"/>
          </a:p>
          <a:p>
            <a:r>
              <a:rPr lang="th-TH" smtClean="0"/>
              <a:t>2. คลิกขวาที่ชือแบบฝึกหัดในหน้าต่างแผนอัจฉริยะ เลือกเมนูเพิ่มคำศัพท์ คำศัพท์ทั้งหมดในแบบฝึกหัดก็จะถูกเพิ่มเข้าไปอยู่ในโฟลเดอร์คำศัพท์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9D7FC-81CC-4A13-985B-D9AAE607418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h-TH" dirty="0" smtClean="0"/>
              <a:t>ระบบฝึกคำศัพท์----การฝึกคำศัพท์</a:t>
            </a:r>
          </a:p>
          <a:p>
            <a:pPr>
              <a:defRPr/>
            </a:pPr>
            <a:r>
              <a:rPr lang="th-TH" dirty="0" smtClean="0"/>
              <a:t>โฟลเดอร์สีเขียวใน แผนอัจฉริยะ เป็นที่ๆ คุณสามารถฝึกคำศัพท์ของคุณ</a:t>
            </a:r>
          </a:p>
          <a:p>
            <a:pPr>
              <a:defRPr/>
            </a:pPr>
            <a:endParaRPr lang="th-TH" dirty="0" smtClean="0"/>
          </a:p>
          <a:p>
            <a:pPr>
              <a:defRPr/>
            </a:pPr>
            <a:r>
              <a:rPr lang="th-TH" dirty="0" smtClean="0"/>
              <a:t>โฟลเดร์คำศัพท์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Vocabulary list 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รายการคำศัพท์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de-DE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เป็นที่เก็บคำศัพท์ต่าง ๆ</a:t>
            </a:r>
            <a:r>
              <a:rPr lang="th-TH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ทั้งหมด </a:t>
            </a:r>
            <a:r>
              <a:rPr lang="de-DE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ที่ต้องการฝึกเพิ่มเติม</a:t>
            </a:r>
            <a:endParaRPr lang="th-TH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My words 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คำศัพท์ของฉัน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de-DE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สำหรับฝึกและจัดการกับคำศัพท์ที่เลือกไว้</a:t>
            </a:r>
            <a:endParaRPr lang="th-TH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My index card boxes 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กล่องบัตรคำศัพท์ของฉัน</a:t>
            </a:r>
            <a:r>
              <a:rPr lang="th-TH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de-DE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th-TH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เพื่อฝึกคำศัพท์ใหม่ ๆ และทบทวนคำศัพท์เก่า ๆ อย่างเป็นขั้นตอน</a:t>
            </a:r>
          </a:p>
          <a:p>
            <a:pPr>
              <a:defRPr/>
            </a:pPr>
            <a:endParaRPr lang="th-TH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3CF43D-8B87-42E1-9BD6-E8675B87928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h-TH" dirty="0" smtClean="0"/>
              <a:t>3 รูปแบบการฝึกคำศัพท์</a:t>
            </a:r>
          </a:p>
          <a:p>
            <a:pPr>
              <a:defRPr/>
            </a:pPr>
            <a:endParaRPr lang="th-TH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th-TH" dirty="0" smtClean="0"/>
              <a:t>การจดจำ</a:t>
            </a:r>
          </a:p>
          <a:p>
            <a:pPr marL="228600" indent="-228600">
              <a:defRPr/>
            </a:pPr>
            <a:r>
              <a:rPr lang="th-TH" dirty="0" smtClean="0"/>
              <a:t>	วิธีการก็คือ นึกคำศัพท์หรือความหมายจากโจทย์ที่ให้มา จากนั้นกด </a:t>
            </a:r>
            <a:r>
              <a:rPr lang="en-US" dirty="0" smtClean="0"/>
              <a:t>ALT </a:t>
            </a:r>
            <a:r>
              <a:rPr lang="th-TH" dirty="0" smtClean="0"/>
              <a:t>เพื่อเช็คคำตอบ ว่าถูกต้องหรือไม่</a:t>
            </a:r>
          </a:p>
          <a:p>
            <a:pPr marL="228600" indent="-228600">
              <a:defRPr/>
            </a:pPr>
            <a:endParaRPr lang="th-TH" dirty="0" smtClean="0"/>
          </a:p>
          <a:p>
            <a:pPr marL="228600" indent="-228600">
              <a:defRPr/>
            </a:pPr>
            <a:r>
              <a:rPr lang="th-TH" dirty="0" smtClean="0"/>
              <a:t>หากถูกต้องให้คลิกที่ลูกศรสีเขียว หมายถึง รู้คำศัพท์ และไปยังคำศัพท์ถัดไป</a:t>
            </a:r>
          </a:p>
          <a:p>
            <a:pPr marL="228600" indent="-228600">
              <a:defRPr/>
            </a:pPr>
            <a:r>
              <a:rPr lang="th-TH" dirty="0" smtClean="0"/>
              <a:t>หากไม่ถูกต้องให้คลิกที่ลูกศรสีแดง หมายถึง ไม่รู้คำศัพท์ และข้ามไปยังคำศัพท์ถัดไป</a:t>
            </a:r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482E9-197E-4A14-83FC-94E3E381A24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2. การแปล</a:t>
            </a:r>
          </a:p>
          <a:p>
            <a:endParaRPr lang="th-TH" smtClean="0"/>
          </a:p>
          <a:p>
            <a:r>
              <a:rPr lang="de-DE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พิมพ์คำ</a:t>
            </a:r>
            <a:r>
              <a:rPr lang="th-TH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ศัพท์</a:t>
            </a:r>
            <a:r>
              <a:rPr lang="de-DE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ที่ถูกต้องลงในช่องว่าง</a:t>
            </a:r>
            <a:r>
              <a:rPr lang="th-TH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หรือพูดออกเสียงคำศัพท์ใส่ไมโครโฟนถ้าออกเสียงถูกต้อง</a:t>
            </a:r>
            <a:endParaRPr lang="th-TH" b="1" smtClean="0">
              <a:latin typeface="Tahoma" pitchFamily="34" charset="0"/>
              <a:cs typeface="Tahoma" pitchFamily="34" charset="0"/>
            </a:endParaRPr>
          </a:p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3FD03A-D3E7-43CB-8A54-6EAE4EFAD64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จากนั้นคลิกที่ </a:t>
            </a:r>
            <a:r>
              <a:rPr lang="en-US" smtClean="0"/>
              <a:t>Correction </a:t>
            </a:r>
            <a:r>
              <a:rPr lang="th-TH" smtClean="0"/>
              <a:t>เพื่อทำการตรวจคำตอบ หาคำตอบถูกต้องโปรแกรมจะให้คุณได้ฝึกการออกเสียง คุณ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สามารถ</a:t>
            </a:r>
            <a:r>
              <a:rPr lang="de-DE" smtClean="0">
                <a:latin typeface="Tahoma" pitchFamily="34" charset="0"/>
                <a:cs typeface="Tahoma" pitchFamily="34" charset="0"/>
              </a:rPr>
              <a:t>กด</a:t>
            </a:r>
            <a:r>
              <a:rPr lang="de-DE" b="1" smtClean="0">
                <a:latin typeface="Tahoma" pitchFamily="34" charset="0"/>
                <a:cs typeface="Tahoma" pitchFamily="34" charset="0"/>
              </a:rPr>
              <a:t> Enter </a:t>
            </a:r>
            <a:r>
              <a:rPr lang="de-DE" smtClean="0">
                <a:latin typeface="Tahoma" pitchFamily="34" charset="0"/>
                <a:cs typeface="Tahoma" pitchFamily="34" charset="0"/>
              </a:rPr>
              <a:t>สำหรับไปสู่คำศัพท์ถัดไป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mtClean="0">
                <a:latin typeface="Tahoma" pitchFamily="34" charset="0"/>
                <a:cs typeface="Tahoma" pitchFamily="34" charset="0"/>
              </a:rPr>
              <a:t>หรือคลิกที่ปุ่มลูกศรเดินหน้า ทางด้านบนขวาของหน้าต่าง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เรียน</a:t>
            </a:r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AFC556-91E5-445B-A8D1-42E5D35CCB4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3. เขียนตามคำบอก</a:t>
            </a:r>
          </a:p>
          <a:p>
            <a:r>
              <a:rPr lang="th-TH" smtClean="0"/>
              <a:t>คลิกที่สัญลักษณ์รูปลำโพงเพื่อฟังคำศัพท์ จากนั้นพิมพ์คำศัพท์ที่ได้ยินลงในช่องว่าง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1DA73D-3E5E-4441-9B30-30E8CE7BD52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เมนูบาร์ </a:t>
            </a:r>
            <a:r>
              <a:rPr lang="en-US" smtClean="0"/>
              <a:t>Options</a:t>
            </a:r>
          </a:p>
          <a:p>
            <a:r>
              <a:rPr lang="th-TH" smtClean="0"/>
              <a:t>จะมีเมนูย่อยต่างๆ เช่น วีดีโอติวเตอร์ คุณสามารถคลิกเพื่อเปิดหรือปิด วีดีโอติวเตอร์ได้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249F6E-524D-4CB7-ABC8-E2563CB4414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กนั้นคลิกที่ </a:t>
            </a:r>
            <a:r>
              <a:rPr lang="en-US" smtClean="0"/>
              <a:t>Correction </a:t>
            </a:r>
            <a:r>
              <a:rPr lang="th-TH" smtClean="0"/>
              <a:t>เพื่อทำการตรวจคำตอบ หาคำตอบถูกต้องโปรแกรมจะให้คุณได้ฝึกการออกเสียง คุณ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สามารถ</a:t>
            </a:r>
            <a:r>
              <a:rPr lang="de-DE" smtClean="0">
                <a:latin typeface="Tahoma" pitchFamily="34" charset="0"/>
                <a:cs typeface="Tahoma" pitchFamily="34" charset="0"/>
              </a:rPr>
              <a:t>กด</a:t>
            </a:r>
            <a:r>
              <a:rPr lang="de-DE" b="1" smtClean="0">
                <a:latin typeface="Tahoma" pitchFamily="34" charset="0"/>
                <a:cs typeface="Tahoma" pitchFamily="34" charset="0"/>
              </a:rPr>
              <a:t> Enter </a:t>
            </a:r>
            <a:r>
              <a:rPr lang="de-DE" smtClean="0">
                <a:latin typeface="Tahoma" pitchFamily="34" charset="0"/>
                <a:cs typeface="Tahoma" pitchFamily="34" charset="0"/>
              </a:rPr>
              <a:t>สำหรับไปสู่คำศัพท์ถัดไป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mtClean="0">
                <a:latin typeface="Tahoma" pitchFamily="34" charset="0"/>
                <a:cs typeface="Tahoma" pitchFamily="34" charset="0"/>
              </a:rPr>
              <a:t>หรือคลิกที่ปุ่มลูกศรเดินหน้า ทางด้านบนขวาของหน้าต่าง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เรียน</a:t>
            </a:r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EA346A-FDFE-462F-A80D-A5C6C63368F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ระบบฝึกคำศัพท์แบบเป็นขั้นตอน --- การทบทวนคำศัพท์</a:t>
            </a:r>
          </a:p>
          <a:p>
            <a:endParaRPr lang="th-TH" smtClean="0"/>
          </a:p>
          <a:p>
            <a:r>
              <a:rPr lang="th-TH" smtClean="0"/>
              <a:t>เลือกคำศัพท์ในโฟลเดอร์คำศัพท์ของฉัน (</a:t>
            </a:r>
            <a:r>
              <a:rPr lang="en-US" smtClean="0"/>
              <a:t>My words)</a:t>
            </a:r>
          </a:p>
          <a:p>
            <a:r>
              <a:rPr lang="th-TH" smtClean="0"/>
              <a:t>คลิกขวาและเลือกการทบทวน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3F0B16-7BD1-49F6-8C96-9ED70104DBC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กล่องบัตรคำศัพท์</a:t>
            </a:r>
          </a:p>
          <a:p>
            <a:endParaRPr lang="th-TH" smtClean="0"/>
          </a:p>
          <a:p>
            <a:r>
              <a:rPr lang="th-TH" smtClean="0"/>
              <a:t>เลือกคำศัพท์ในโฟลเดอร์คำศัพท์ของฉัน (</a:t>
            </a:r>
            <a:r>
              <a:rPr lang="en-US" smtClean="0"/>
              <a:t>My words)</a:t>
            </a:r>
          </a:p>
          <a:p>
            <a:r>
              <a:rPr lang="th-TH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เลือกเมนู เพิ่มในกล่องบัตรคำศัพท์ → </a:t>
            </a:r>
            <a:r>
              <a:rPr lang="en-US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Index card box</a:t>
            </a:r>
            <a:endParaRPr lang="th-TH" b="1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endParaRPr lang="en-US" smtClean="0"/>
          </a:p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E147EE-E6ED-4A83-B8D0-BCD79BB330E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b="1" smtClean="0">
                <a:latin typeface="Tahoma" pitchFamily="34" charset="0"/>
                <a:cs typeface="Tahoma" pitchFamily="34" charset="0"/>
              </a:rPr>
              <a:t>กล่องบัตรคำศัพท์</a:t>
            </a:r>
            <a:r>
              <a:rPr lang="de-DE" smtClean="0">
                <a:latin typeface="Tahoma" pitchFamily="34" charset="0"/>
                <a:cs typeface="Tahoma" pitchFamily="34" charset="0"/>
              </a:rPr>
              <a:t> นั้น ประกอบด้วย 5 ขั้นตอน คำศัพท์จะถูกย้อนกลับมาให้ฝึกซ้ำอย่างเป็นระบบ จนกระทั่งผู้เรียนจดจำคำศัพท์นั้น ได้อย่างแม่นยำ </a:t>
            </a:r>
            <a:endParaRPr lang="th-TH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D3B3F3-FB91-4E9F-8E09-7C4B966C146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การจัดการคำศัพท์ →  การลบคำศัพท์</a:t>
            </a:r>
          </a:p>
          <a:p>
            <a:endParaRPr lang="th-TH" smtClean="0"/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คลิกขวาที่คำศัพท์ที่ต้องการลบ ในโฟลเดอร์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Vocabulary list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เลือกคำสั่งลบหรือกด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Delete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บนแป้นคีย์บอร์ด</a:t>
            </a:r>
            <a:endParaRPr lang="th-TH" b="1" smtClean="0">
              <a:latin typeface="Tahoma" pitchFamily="34" charset="0"/>
              <a:cs typeface="Tahoma" pitchFamily="34" charset="0"/>
            </a:endParaRPr>
          </a:p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8698B3-C70A-41F9-8D01-A0EDE3C53D3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>
                <a:latin typeface="Tahoma" pitchFamily="34" charset="0"/>
                <a:cs typeface="Tahoma" pitchFamily="34" charset="0"/>
              </a:rPr>
              <a:t>การพิมพ์รูปแบบต่างๆ ในแผนอัจฉริยะ</a:t>
            </a:r>
          </a:p>
          <a:p>
            <a:endParaRPr lang="th-TH" smtClean="0">
              <a:latin typeface="Tahoma" pitchFamily="34" charset="0"/>
              <a:cs typeface="Tahoma" pitchFamily="34" charset="0"/>
            </a:endParaRPr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คลิกขวาที่ตำแหน่งที่ต้องการในแผนอัจฉริยะ</a:t>
            </a:r>
            <a:endParaRPr lang="th-TH" b="1" smtClean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0"/>
              </a:spcBef>
            </a:pPr>
            <a:r>
              <a:rPr lang="th-TH" smtClean="0">
                <a:latin typeface="Tahoma" pitchFamily="34" charset="0"/>
                <a:cs typeface="Tahoma" pitchFamily="34" charset="0"/>
              </a:rPr>
              <a:t>เลือกคำสั่งต่างๆ</a:t>
            </a:r>
          </a:p>
          <a:p>
            <a:pPr>
              <a:spcBef>
                <a:spcPct val="0"/>
              </a:spcBef>
            </a:pPr>
            <a:r>
              <a:rPr lang="th-TH" smtClean="0">
                <a:latin typeface="Tahoma" pitchFamily="34" charset="0"/>
                <a:cs typeface="Tahoma" pitchFamily="34" charset="0"/>
              </a:rPr>
              <a:t> พิมพ์ คือการพิมพ์บทเรียนหรือแบบฝึกหัดที่เลือกไว้</a:t>
            </a:r>
          </a:p>
          <a:p>
            <a:pPr>
              <a:spcBef>
                <a:spcPct val="0"/>
              </a:spcBef>
            </a:pPr>
            <a:r>
              <a:rPr lang="th-TH" b="1" smtClean="0">
                <a:latin typeface="Tahoma" pitchFamily="34" charset="0"/>
                <a:cs typeface="Tahoma" pitchFamily="34" charset="0"/>
              </a:rPr>
              <a:t>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พิมพ์แผนอัจฉริยะ คือการพิมพ์ผลคะแนน</a:t>
            </a:r>
          </a:p>
          <a:p>
            <a:pPr>
              <a:spcBef>
                <a:spcPct val="0"/>
              </a:spcBef>
            </a:pPr>
            <a:r>
              <a:rPr lang="th-TH" smtClean="0">
                <a:latin typeface="Tahoma" pitchFamily="34" charset="0"/>
                <a:cs typeface="Tahoma" pitchFamily="34" charset="0"/>
              </a:rPr>
              <a:t> พิมพ์ บัตรคำศัพท์ คือการพิมพ์บัตรคำศัพท์</a:t>
            </a:r>
          </a:p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3BE9C3-A0C3-4D12-8501-EDB5ACADF01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05E236-CC89-46D7-8111-D5016125CB9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6CB00-9F50-4AF0-BF39-B932DE8C235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>
                <a:latin typeface="Tahoma" pitchFamily="34" charset="0"/>
                <a:cs typeface="Tahoma" pitchFamily="34" charset="0"/>
              </a:rPr>
              <a:t>การ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Synchronize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เมื่อออกจากโปรแกรมไม่สมบูรณ์</a:t>
            </a:r>
          </a:p>
          <a:p>
            <a:endParaRPr lang="th-TH" smtClean="0">
              <a:latin typeface="Tahoma" pitchFamily="34" charset="0"/>
              <a:cs typeface="Tahoma" pitchFamily="34" charset="0"/>
            </a:endParaRPr>
          </a:p>
          <a:p>
            <a:r>
              <a:rPr lang="en-US" smtClean="0">
                <a:latin typeface="Tahoma" pitchFamily="34" charset="0"/>
                <a:cs typeface="Tahoma" pitchFamily="34" charset="0"/>
              </a:rPr>
              <a:t>Login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อีกครั้งที่เครื่องที่ใช้งานล่าสุด จากนั้นคลิกที่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synchronize! </a:t>
            </a:r>
            <a:endParaRPr lang="th-TH" smtClean="0">
              <a:latin typeface="Tahoma" pitchFamily="34" charset="0"/>
              <a:cs typeface="Tahoma" pitchFamily="34" charset="0"/>
            </a:endParaRPr>
          </a:p>
          <a:p>
            <a:r>
              <a:rPr lang="th-TH" smtClean="0">
                <a:latin typeface="Tahoma" pitchFamily="34" charset="0"/>
                <a:cs typeface="Tahoma" pitchFamily="34" charset="0"/>
              </a:rPr>
              <a:t>กรณีถ้าผู้ใช้ไม่สามารถกลับไปยังเครื่องที่ใช้งานล่าสุดได้ ต้องทำการติดต่อ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Admin </a:t>
            </a:r>
            <a:r>
              <a:rPr lang="th-TH" smtClean="0">
                <a:latin typeface="Tahoma" pitchFamily="34" charset="0"/>
                <a:cs typeface="Tahoma" pitchFamily="34" charset="0"/>
              </a:rPr>
              <a:t>เพื่อทำการ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Undo Check Out</a:t>
            </a:r>
            <a:endParaRPr lang="th-TH" b="1" smtClean="0">
              <a:latin typeface="Tahoma" pitchFamily="34" charset="0"/>
              <a:cs typeface="Tahoma" pitchFamily="34" charset="0"/>
            </a:endParaRPr>
          </a:p>
          <a:p>
            <a:endParaRPr lang="th-TH" smtClean="0">
              <a:latin typeface="Tahoma" pitchFamily="34" charset="0"/>
              <a:cs typeface="Tahoma" pitchFamily="34" charset="0"/>
            </a:endParaRPr>
          </a:p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283429-878C-4ACB-AF23-23550A8B616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5219A1-31A7-488C-B4A6-DDB651F1164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dirty="0" smtClean="0"/>
              <a:t>เมนูบาร์ การปรับเทียบไมโครโฟน</a:t>
            </a:r>
          </a:p>
          <a:p>
            <a:r>
              <a:rPr lang="th-TH" dirty="0" smtClean="0"/>
              <a:t>1.คลิกที่เมนู </a:t>
            </a:r>
            <a:r>
              <a:rPr lang="en-US" dirty="0" smtClean="0"/>
              <a:t>Options </a:t>
            </a:r>
            <a:r>
              <a:rPr lang="th-TH" dirty="0" smtClean="0"/>
              <a:t>ที่เป็นรูปเฟือง</a:t>
            </a:r>
          </a:p>
          <a:p>
            <a:r>
              <a:rPr lang="th-TH" dirty="0" smtClean="0"/>
              <a:t>2.คลิกเลือกการปรับเทียบไมโครโฟน</a:t>
            </a:r>
          </a:p>
          <a:p>
            <a:r>
              <a:rPr lang="th-TH" dirty="0" smtClean="0"/>
              <a:t>3.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พูดใส่ไมโครโฟนแล้วสังเกตที่แถบวัดระดับเสียงสีน้ำเงินให้วิ่งมาอยู่ประมาณครึ่งหนึ่ง ปรับลดระดับไมโครโฟน กรณีแถบวัดระดับเสียงสีน้ำเงินมากหรือน้อยเกินไป</a:t>
            </a:r>
          </a:p>
          <a:p>
            <a:r>
              <a:rPr lang="th-TH" dirty="0" smtClean="0">
                <a:latin typeface="Tahoma" pitchFamily="34" charset="0"/>
                <a:cs typeface="Tahoma" pitchFamily="34" charset="0"/>
              </a:rPr>
              <a:t>4.คลิกที่ปรับเทียบและพูด ( 1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2 3 4) ใส่ไมโครโฟนจากนั้นเงียบซักครู่ เพื่อให้ระบบวัดระดับเสียงรบกวนรอบข้าง</a:t>
            </a:r>
          </a:p>
          <a:p>
            <a:r>
              <a:rPr lang="th-TH" dirty="0" smtClean="0"/>
              <a:t>5.</a:t>
            </a:r>
            <a:r>
              <a:rPr lang="th-TH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ระดับเสียงรบกวนที่เหมาะสมควรอยู่ระหว่าง 30-40 เดซิ</a:t>
            </a:r>
            <a:r>
              <a:rPr lang="th-TH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เบล</a:t>
            </a:r>
            <a:endParaRPr lang="th-TH" dirty="0" smtClean="0">
              <a:latin typeface="Tahoma" pitchFamily="34" charset="0"/>
              <a:cs typeface="Tahoma" pitchFamily="34" charset="0"/>
            </a:endParaRPr>
          </a:p>
          <a:p>
            <a:endParaRPr lang="th-TH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9A18C5-0B23-44B2-BDAC-EF2F206068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105D87-FF5C-450E-8B88-3025478D338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เมนูบาร์ </a:t>
            </a:r>
            <a:r>
              <a:rPr lang="en-US" smtClean="0"/>
              <a:t>Help</a:t>
            </a:r>
          </a:p>
          <a:p>
            <a:endParaRPr lang="th-TH" smtClean="0"/>
          </a:p>
          <a:p>
            <a:r>
              <a:rPr lang="th-TH" smtClean="0"/>
              <a:t>ปุ่มช่วยเหลือนี้เปรียบเสมือนคู่มือที่จะคอยบอกวิธีการใช้งานของโปรแกรมในแต่ละหน้าให้กับคุณ</a:t>
            </a:r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A77B60-F063-4D1B-8F78-588F9567BA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เมนูบาร์ </a:t>
            </a:r>
            <a:r>
              <a:rPr lang="en-US" smtClean="0"/>
              <a:t>Grammar</a:t>
            </a:r>
          </a:p>
          <a:p>
            <a:endParaRPr lang="th-TH" smtClean="0"/>
          </a:p>
          <a:p>
            <a:r>
              <a:rPr lang="th-TH" smtClean="0"/>
              <a:t>ในแต่ละหน้าของแบบฝึกหัดจะมีไวยกรณ์ที่สอดคล้องกับหน้าแบบฝึกหัดนั้นๆ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7FF5B7-BF3F-4B66-86CB-9A3537A5376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เมนูบาร์ </a:t>
            </a:r>
            <a:r>
              <a:rPr lang="en-US" smtClean="0"/>
              <a:t>Information</a:t>
            </a:r>
          </a:p>
          <a:p>
            <a:endParaRPr lang="en-US" smtClean="0"/>
          </a:p>
          <a:p>
            <a:r>
              <a:rPr lang="th-TH" smtClean="0"/>
              <a:t>ข้อมูลเพิ่มติมในหน้าแบบฝึกหัดนั่นๆ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56B1F4-2AC7-459A-B1AD-20E98FC5CF9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th-TH" smtClean="0"/>
              <a:t>3 วิธีการนำทางในตัวโปรแกรมด้วยเมาส์</a:t>
            </a:r>
          </a:p>
          <a:p>
            <a:endParaRPr lang="th-TH" smtClean="0"/>
          </a:p>
          <a:p>
            <a:r>
              <a:rPr lang="th-TH" smtClean="0"/>
              <a:t>1.แผนอัจฉริยะ</a:t>
            </a:r>
          </a:p>
          <a:p>
            <a:r>
              <a:rPr lang="th-TH" smtClean="0"/>
              <a:t>เมื่อคลิกที่บทเรียนหรือแบบฝึกหัดย่อยในหน้าแผนอัจฉริยะ หน้าต่างเรียนทางด้านขวาก็จะปรากฎเนื้อหาที่สอดคล้องกันขึ้นมา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2A4859-0758-4EB6-B5FA-B35F2CACAA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5738813" y="31750"/>
            <a:ext cx="3214687" cy="9286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cs typeface="+mn-cs"/>
            </a:endParaRPr>
          </a:p>
        </p:txBody>
      </p:sp>
      <p:cxnSp>
        <p:nvCxnSpPr>
          <p:cNvPr id="4" name="Straight Connector 24"/>
          <p:cNvCxnSpPr>
            <a:cxnSpLocks noChangeShapeType="1"/>
          </p:cNvCxnSpPr>
          <p:nvPr/>
        </p:nvCxnSpPr>
        <p:spPr bwMode="auto">
          <a:xfrm>
            <a:off x="6500813" y="6388100"/>
            <a:ext cx="2643187" cy="0"/>
          </a:xfrm>
          <a:prstGeom prst="line">
            <a:avLst/>
          </a:prstGeom>
          <a:noFill/>
          <a:ln w="57150" algn="ctr">
            <a:solidFill>
              <a:srgbClr val="DF5900"/>
            </a:solidFill>
            <a:round/>
            <a:headEnd/>
            <a:tailEnd/>
          </a:ln>
        </p:spPr>
      </p:cxnSp>
      <p:sp>
        <p:nvSpPr>
          <p:cNvPr id="5" name="Round Diagonal Corner Rectangle 4"/>
          <p:cNvSpPr/>
          <p:nvPr/>
        </p:nvSpPr>
        <p:spPr bwMode="auto">
          <a:xfrm>
            <a:off x="5643563" y="5508625"/>
            <a:ext cx="3500437" cy="1357313"/>
          </a:xfrm>
          <a:prstGeom prst="round2DiagRect">
            <a:avLst>
              <a:gd name="adj1" fmla="val 38414"/>
              <a:gd name="adj2" fmla="val 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15025" y="-4763"/>
            <a:ext cx="3214688" cy="9286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cs typeface="+mn-cs"/>
            </a:endParaRPr>
          </a:p>
        </p:txBody>
      </p:sp>
      <p:pic>
        <p:nvPicPr>
          <p:cNvPr id="7" name="Picture 25" descr="shutterstock_239497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8001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Content Placeholder 60"/>
          <p:cNvSpPr>
            <a:spLocks noGrp="1"/>
          </p:cNvSpPr>
          <p:nvPr>
            <p:ph sz="quarter" idx="11"/>
          </p:nvPr>
        </p:nvSpPr>
        <p:spPr>
          <a:xfrm>
            <a:off x="0" y="1295400"/>
            <a:ext cx="8610600" cy="1676400"/>
          </a:xfrm>
          <a:prstGeom prst="rect">
            <a:avLst/>
          </a:prstGeom>
          <a:noFill/>
        </p:spPr>
        <p:txBody>
          <a:bodyPr/>
          <a:lstStyle>
            <a:lvl1pPr marL="1371600" algn="r">
              <a:buNone/>
              <a:defRPr sz="4000" b="1" normalizeH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1295400"/>
            <a:ext cx="8686800" cy="2362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087438" indent="-285750">
              <a:tabLst>
                <a:tab pos="1087438" algn="l"/>
              </a:tabLst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44488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3810000"/>
            <a:ext cx="8686800" cy="2438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4588" indent="-331788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44488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25" descr="shutterstock_2394974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6477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6"/>
          <p:cNvSpPr txBox="1">
            <a:spLocks/>
          </p:cNvSpPr>
          <p:nvPr/>
        </p:nvSpPr>
        <p:spPr bwMode="auto">
          <a:xfrm>
            <a:off x="2286000" y="4800600"/>
            <a:ext cx="624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60000"/>
              </a:spcBef>
              <a:defRPr/>
            </a:pPr>
            <a:endParaRPr lang="en-US" sz="20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itle 18"/>
          <p:cNvSpPr txBox="1">
            <a:spLocks/>
          </p:cNvSpPr>
          <p:nvPr/>
        </p:nvSpPr>
        <p:spPr>
          <a:xfrm>
            <a:off x="304800" y="381000"/>
            <a:ext cx="3124200" cy="30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buClr>
                <a:srgbClr val="DF4F1D"/>
              </a:buClr>
              <a:buFont typeface="Wingdings" pitchFamily="2" charset="2"/>
              <a:buNone/>
              <a:defRPr/>
            </a:pPr>
            <a:r>
              <a:rPr lang="en-US" sz="1400" b="1" dirty="0">
                <a:ea typeface="Verdana" pitchFamily="34" charset="0"/>
                <a:cs typeface="Verdana" pitchFamily="34" charset="0"/>
              </a:rPr>
              <a:t>Copyright @ Company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04800" y="3962400"/>
            <a:ext cx="8153400" cy="1066800"/>
          </a:xfrm>
          <a:prstGeom prst="rect">
            <a:avLst/>
          </a:prstGeom>
        </p:spPr>
        <p:txBody>
          <a:bodyPr/>
          <a:lstStyle>
            <a:lvl1pPr algn="r">
              <a:buNone/>
              <a:defRPr sz="2800" b="1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572000" y="381000"/>
            <a:ext cx="4343400" cy="381000"/>
          </a:xfrm>
          <a:prstGeom prst="rect">
            <a:avLst/>
          </a:prstGeom>
        </p:spPr>
        <p:txBody>
          <a:bodyPr/>
          <a:lstStyle>
            <a:lvl1pPr marL="342900" marR="0" indent="-342900" algn="r" defTabSz="-138731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" y="1143000"/>
            <a:ext cx="8686800" cy="5105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803275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7763" indent="-346075">
              <a:defRPr sz="1600" baseline="0"/>
            </a:lvl3pPr>
            <a:lvl4pPr marL="1487488" indent="-339725">
              <a:defRPr sz="1400" baseline="0">
                <a:solidFill>
                  <a:srgbClr val="DF5900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5334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" y="1295400"/>
            <a:ext cx="8686800" cy="49530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4588" indent="-342900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2725" indent="-346075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28600" y="1295400"/>
            <a:ext cx="4343400" cy="49530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2150" indent="-34607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339725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7488" indent="-339725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0" y="1295400"/>
            <a:ext cx="4343400" cy="49530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2150" indent="-34607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339725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7488" indent="-339725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9530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44488">
              <a:buClr>
                <a:srgbClr val="DF4F1D"/>
              </a:buClr>
              <a:tabLst>
                <a:tab pos="690563" algn="l"/>
              </a:tabLst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4588" indent="-341313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36550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00" y="1295400"/>
            <a:ext cx="8686800" cy="49530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95400"/>
            <a:ext cx="4229100" cy="49530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7763" indent="-344488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44488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4588" indent="-331788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44488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Subtitle,Text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267200" cy="4267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4588" indent="-331788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44488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267200" cy="4267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4588" indent="-331788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44488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1295400"/>
            <a:ext cx="4267200" cy="685800"/>
          </a:xfrm>
          <a:prstGeom prst="rect">
            <a:avLst/>
          </a:prstGeom>
        </p:spPr>
        <p:txBody>
          <a:bodyPr/>
          <a:lstStyle>
            <a:lvl1pPr marL="1588" indent="7938">
              <a:buNone/>
              <a:defRPr sz="20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48200" y="1295400"/>
            <a:ext cx="42672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Subtitle, Text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1981200"/>
            <a:ext cx="4267200" cy="4267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4588" indent="-331788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4313" indent="-344488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648200" y="1981200"/>
            <a:ext cx="4267200" cy="4267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90563" indent="-352425">
              <a:buClr>
                <a:srgbClr val="DF4F1D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7763" indent="-325438"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482725" indent="-342900">
              <a:buClr>
                <a:srgbClr val="DF4F1D"/>
              </a:buClr>
              <a:defRPr sz="1400" baseline="0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28600" y="1295400"/>
            <a:ext cx="4267200" cy="685800"/>
          </a:xfrm>
          <a:prstGeom prst="rect">
            <a:avLst/>
          </a:prstGeom>
        </p:spPr>
        <p:txBody>
          <a:bodyPr/>
          <a:lstStyle>
            <a:lvl1pPr marL="1588" indent="7938">
              <a:buNone/>
              <a:defRPr sz="20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8200" y="1295400"/>
            <a:ext cx="42672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8600" y="690880"/>
            <a:ext cx="8686800" cy="355600"/>
          </a:xfrm>
          <a:prstGeom prst="rect">
            <a:avLst/>
          </a:prstGeom>
        </p:spPr>
        <p:txBody>
          <a:bodyPr/>
          <a:lstStyle>
            <a:lvl1pPr marL="354013" marR="0" indent="-354013" algn="l" defTabSz="914400" rtl="0" eaLnBrk="1" fontAlgn="base" latinLnBrk="0" hangingPunct="1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1">
                <a:solidFill>
                  <a:srgbClr val="DF4F1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381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:\poze\shutterstock_56721268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8000" y="990600"/>
            <a:ext cx="7797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553200"/>
            <a:ext cx="9144000" cy="304800"/>
          </a:xfrm>
          <a:prstGeom prst="rect">
            <a:avLst/>
          </a:prstGeom>
          <a:solidFill>
            <a:srgbClr val="DF5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buClr>
                <a:srgbClr val="DF4F1D"/>
              </a:buCl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553200"/>
            <a:ext cx="5334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Company value proposition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ac.oarit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sz="quarter" idx="11"/>
          </p:nvPr>
        </p:nvSpPr>
        <p:spPr>
          <a:xfrm>
            <a:off x="0" y="0"/>
            <a:ext cx="9144000" cy="221455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การใช้งาน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ระบบเรียนรู้ภาษาต่างประเทศ (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Foreign Language System</a:t>
            </a: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0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วิธีการนำทางในตัวโปรแกรมด้วยเมาส์ – 2.หน้าต่างเรียน</a:t>
            </a:r>
            <a:endParaRPr lang="th-TH" sz="20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316" name="Content Placeholder 4" descr="m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1082675"/>
            <a:ext cx="8378825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ขยายสามเหลี่ยม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" y="2147888"/>
            <a:ext cx="2160588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1938" y="2519363"/>
            <a:ext cx="5614987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 descr="English course A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550" y="2179638"/>
            <a:ext cx="9620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hinatown.png"/>
          <p:cNvPicPr>
            <a:picLocks noChangeAspect="1"/>
          </p:cNvPicPr>
          <p:nvPr/>
        </p:nvPicPr>
        <p:blipFill>
          <a:blip r:embed="rId7"/>
          <a:srcRect t="25574" b="4321"/>
          <a:stretch>
            <a:fillRect/>
          </a:stretch>
        </p:blipFill>
        <p:spPr bwMode="auto">
          <a:xfrm>
            <a:off x="355600" y="2455863"/>
            <a:ext cx="8361363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18038" y="4346575"/>
            <a:ext cx="1044575" cy="863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1" name="Rounded Rectangular Callout 10"/>
          <p:cNvSpPr/>
          <p:nvPr/>
        </p:nvSpPr>
        <p:spPr>
          <a:xfrm>
            <a:off x="5283200" y="2944813"/>
            <a:ext cx="3332163" cy="928687"/>
          </a:xfrm>
          <a:prstGeom prst="wedgeRoundRectCallout">
            <a:avLst>
              <a:gd name="adj1" fmla="val -40610"/>
              <a:gd name="adj2" fmla="val 11085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cs typeface="+mj-cs"/>
              </a:rPr>
              <a:t>2.คลิกที่รูปบทเรียนในหน้าต่างเรียน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cs typeface="+mj-cs"/>
              </a:rPr>
              <a:t>เช่น </a:t>
            </a:r>
            <a:r>
              <a:rPr lang="en-US" sz="2400" dirty="0">
                <a:cs typeface="+mj-cs"/>
              </a:rPr>
              <a:t>Chinatown</a:t>
            </a:r>
            <a:endParaRPr lang="th-TH" sz="2400" dirty="0"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59063" y="2446338"/>
            <a:ext cx="5903912" cy="38163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4" name="Rounded Rectangular Callout 13"/>
          <p:cNvSpPr/>
          <p:nvPr/>
        </p:nvSpPr>
        <p:spPr>
          <a:xfrm>
            <a:off x="4986338" y="898525"/>
            <a:ext cx="3133725" cy="1112838"/>
          </a:xfrm>
          <a:prstGeom prst="wedgeRoundRectCallout">
            <a:avLst>
              <a:gd name="adj1" fmla="val -7698"/>
              <a:gd name="adj2" fmla="val 936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cs typeface="+mj-cs"/>
              </a:rPr>
              <a:t>หน้าต่างเรียนทางด้านขวาจะเปลี่ยนไปเป็นเนื้อหาในบทเรียนของ </a:t>
            </a:r>
            <a:r>
              <a:rPr lang="en-US" sz="2400" dirty="0">
                <a:cs typeface="+mj-cs"/>
              </a:rPr>
              <a:t>Chinatown</a:t>
            </a:r>
            <a:endParaRPr lang="th-TH" sz="2400" dirty="0"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0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วิธีการนำทางในตัวโปรแกรมด้วยเมาส์ – 3.ปุ่มลูกศรบนเมนูบาร์</a:t>
            </a:r>
            <a:endParaRPr lang="th-TH" sz="200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0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12049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14341" name="Picture 8" descr="chinatow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3" y="1095375"/>
            <a:ext cx="8361362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086725" y="1285875"/>
            <a:ext cx="504825" cy="3238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8" name="Rounded Rectangular Callout 7"/>
          <p:cNvSpPr/>
          <p:nvPr/>
        </p:nvSpPr>
        <p:spPr>
          <a:xfrm>
            <a:off x="5094288" y="1228725"/>
            <a:ext cx="2173287" cy="731838"/>
          </a:xfrm>
          <a:prstGeom prst="wedgeRoundRectCallout">
            <a:avLst>
              <a:gd name="adj1" fmla="val 84461"/>
              <a:gd name="adj2" fmla="val -2337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3.ปุ่มเลื่อนซ้ายขวา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ด้านบนของหน้าต่างเรียน</a:t>
            </a:r>
            <a:endParaRPr lang="th-TH" sz="2000" dirty="0"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วิธีการนำทางในตัวโปรแกรมด้วยคำสั่งเสียง</a:t>
            </a:r>
            <a:endParaRPr lang="th-TH" sz="2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364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12049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h-TH" smtClean="0"/>
          </a:p>
        </p:txBody>
      </p:sp>
      <p:sp>
        <p:nvSpPr>
          <p:cNvPr id="6" name="Rectangle 5"/>
          <p:cNvSpPr/>
          <p:nvPr/>
        </p:nvSpPr>
        <p:spPr>
          <a:xfrm>
            <a:off x="2659063" y="2446338"/>
            <a:ext cx="5903912" cy="381635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7" name="Rectangle 6"/>
          <p:cNvSpPr/>
          <p:nvPr/>
        </p:nvSpPr>
        <p:spPr>
          <a:xfrm>
            <a:off x="6162675" y="2600325"/>
            <a:ext cx="1152525" cy="104298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3" y="1092200"/>
            <a:ext cx="8356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618038" y="4422775"/>
            <a:ext cx="1044575" cy="863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9" name="Rounded Rectangular Callout 8"/>
          <p:cNvSpPr/>
          <p:nvPr/>
        </p:nvSpPr>
        <p:spPr>
          <a:xfrm>
            <a:off x="1033463" y="3643313"/>
            <a:ext cx="3194050" cy="769937"/>
          </a:xfrm>
          <a:prstGeom prst="wedgeRoundRectCallout">
            <a:avLst>
              <a:gd name="adj1" fmla="val 65748"/>
              <a:gd name="adj2" fmla="val 910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ตัวอย่างที่ 1 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“Tim, Chinatown”</a:t>
            </a:r>
            <a:endParaRPr lang="th-TH" sz="2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000500" y="1038225"/>
            <a:ext cx="5000625" cy="1198563"/>
          </a:xfrm>
          <a:prstGeom prst="wedgeRoundRectCallout">
            <a:avLst>
              <a:gd name="adj1" fmla="val -57323"/>
              <a:gd name="adj2" fmla="val 312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schemeClr val="bg1"/>
                </a:solidFill>
                <a:cs typeface="+mj-cs"/>
              </a:rPr>
              <a:t>- พูดชื่อ ทิม หยุดนิดนึง จากนั้นตามด้วยคำสั่งเสียง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schemeClr val="bg1"/>
                </a:solidFill>
                <a:cs typeface="+mj-cs"/>
              </a:rPr>
              <a:t>- คำสั่งเสียงต่างๆจะสอดคล้องกับสิ่งที่อยู่ในหน้าต่างเรียน</a:t>
            </a:r>
          </a:p>
        </p:txBody>
      </p:sp>
      <p:sp>
        <p:nvSpPr>
          <p:cNvPr id="11" name="Explosion 1 10"/>
          <p:cNvSpPr/>
          <p:nvPr/>
        </p:nvSpPr>
        <p:spPr>
          <a:xfrm>
            <a:off x="2659063" y="2747963"/>
            <a:ext cx="5297487" cy="2619375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ตัวอย่างที่ 2 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“Tim, Go back”</a:t>
            </a:r>
            <a:endParaRPr lang="th-TH" sz="2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2659063" y="3103563"/>
            <a:ext cx="5956300" cy="2619375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ตัวอย่างที่ 3 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“Tim, Help me please”</a:t>
            </a:r>
            <a:endParaRPr lang="th-TH" sz="2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13" grpId="0" animBg="1"/>
      <p:bldP spid="13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การเข้าใช้งานโปรแกรม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84613" y="1828778"/>
            <a:ext cx="1374775" cy="1404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85875"/>
            <a:ext cx="68183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การเข้าสู่ระบบ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6314" y="2571744"/>
            <a:ext cx="2914650" cy="3238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6314" y="2928934"/>
            <a:ext cx="2916238" cy="2873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85813" y="3571875"/>
            <a:ext cx="2239962" cy="642938"/>
          </a:xfrm>
          <a:prstGeom prst="wedgeRoundRectCallout">
            <a:avLst>
              <a:gd name="adj1" fmla="val 73590"/>
              <a:gd name="adj2" fmla="val -1032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</a:t>
            </a:r>
            <a:r>
              <a:rPr lang="th-TH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ใส่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Password</a:t>
            </a:r>
            <a:endParaRPr lang="th-TH" sz="20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71500" y="2286000"/>
            <a:ext cx="2241550" cy="642938"/>
          </a:xfrm>
          <a:prstGeom prst="wedgeRoundRectCallout">
            <a:avLst>
              <a:gd name="adj1" fmla="val 80299"/>
              <a:gd name="adj2" fmla="val 178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</a:t>
            </a:r>
            <a:r>
              <a:rPr lang="th-TH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ใส่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User name</a:t>
            </a:r>
            <a:endParaRPr lang="th-TH" sz="20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188" y="4429125"/>
            <a:ext cx="80724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 i="1" dirty="0"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: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กรณีเข้าใช้งานครั้งแรก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User name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และ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Password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 จะมีค่าเหมือนกัน เช่น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User name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คือ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pornthip.ba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และ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password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ก็คือ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pornthip.ba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ค่ะ เมื่อกด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OK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ระบบจะให้เปลี่ยน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password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ค่ะ 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admin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แนะนำให้ใช้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password </a:t>
            </a:r>
            <a:r>
              <a:rPr lang="th-TH" sz="2400" i="1" dirty="0">
                <a:latin typeface="Tahoma" pitchFamily="34" charset="0"/>
                <a:cs typeface="Tahoma" pitchFamily="34" charset="0"/>
              </a:rPr>
              <a:t>ที่ใช้เล่น </a:t>
            </a:r>
            <a:r>
              <a:rPr lang="en-US" sz="2400" i="1" dirty="0">
                <a:latin typeface="Tahoma" pitchFamily="34" charset="0"/>
                <a:cs typeface="Tahoma" pitchFamily="34" charset="0"/>
              </a:rPr>
              <a:t>internet </a:t>
            </a:r>
            <a:r>
              <a:rPr lang="th-TH" sz="2400" i="1" dirty="0" smtClean="0">
                <a:latin typeface="Tahoma" pitchFamily="34" charset="0"/>
                <a:cs typeface="Tahoma" pitchFamily="34" charset="0"/>
              </a:rPr>
              <a:t>ในมหาลัยวิทยาลัยค่ะ</a:t>
            </a:r>
            <a:endParaRPr lang="th-TH" sz="2400" i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86314" y="2214554"/>
            <a:ext cx="1835150" cy="3603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857625" y="0"/>
            <a:ext cx="2546350" cy="1214438"/>
          </a:xfrm>
          <a:prstGeom prst="wedgeRoundRectCallout">
            <a:avLst>
              <a:gd name="adj1" fmla="val -4293"/>
              <a:gd name="adj2" fmla="val 1204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</a:t>
            </a:r>
            <a:r>
              <a:rPr lang="th-TH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ใส่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Server name </a:t>
            </a:r>
            <a:r>
              <a:rPr lang="th-TH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คือ </a:t>
            </a:r>
            <a:r>
              <a:rPr lang="en-US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th-TH" sz="20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3" grpId="0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mtClean="0">
                <a:latin typeface="Tahoma" pitchFamily="34" charset="0"/>
                <a:cs typeface="Tahoma" pitchFamily="34" charset="0"/>
              </a:rPr>
              <a:t>การเข้าสู่บทเรียน</a:t>
            </a:r>
            <a:endParaRPr lang="en-US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43063"/>
            <a:ext cx="5815013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243138" y="2786063"/>
            <a:ext cx="1214437" cy="10001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48225" y="1714500"/>
            <a:ext cx="2566988" cy="642938"/>
          </a:xfrm>
          <a:prstGeom prst="wedgeRoundRectCallout">
            <a:avLst>
              <a:gd name="adj1" fmla="val -103789"/>
              <a:gd name="adj2" fmla="val 1700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คลิกที่ชื่อระดับการเรียนรู้ที่ต้องการเข้าใช้</a:t>
            </a:r>
          </a:p>
        </p:txBody>
      </p:sp>
      <p:sp>
        <p:nvSpPr>
          <p:cNvPr id="11" name="Rectangle 10">
            <a:hlinkClick r:id="" action="ppaction://hlinkshowjump?jump=nextslide"/>
          </p:cNvPr>
          <p:cNvSpPr/>
          <p:nvPr/>
        </p:nvSpPr>
        <p:spPr>
          <a:xfrm>
            <a:off x="5029200" y="4929188"/>
            <a:ext cx="571500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รูปแบบการฝึกต่างๆ ของ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SPEEXX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Content Placeholder 10" descr="dialo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8" y="1530350"/>
            <a:ext cx="52990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hlinkClick r:id="" action="ppaction://hlinkshowjump?jump=nextslide"/>
          </p:cNvPr>
          <p:cNvSpPr/>
          <p:nvPr/>
        </p:nvSpPr>
        <p:spPr>
          <a:xfrm>
            <a:off x="5029200" y="5068888"/>
            <a:ext cx="571500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pic>
        <p:nvPicPr>
          <p:cNvPr id="10" name="Picture 12" descr="ex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963" y="1530350"/>
            <a:ext cx="5284787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ห้องปฏิบัติการ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9225" y="1533525"/>
            <a:ext cx="53086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คำศัพท์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3075" y="1533525"/>
            <a:ext cx="5414963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loud Callout 12"/>
          <p:cNvSpPr/>
          <p:nvPr/>
        </p:nvSpPr>
        <p:spPr>
          <a:xfrm>
            <a:off x="6094413" y="1230313"/>
            <a:ext cx="2843212" cy="1119187"/>
          </a:xfrm>
          <a:prstGeom prst="cloudCallout">
            <a:avLst>
              <a:gd name="adj1" fmla="val -59054"/>
              <a:gd name="adj2" fmla="val 54405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</a:rPr>
              <a:t>บทสนทนารูปภาพ </a:t>
            </a:r>
            <a:r>
              <a:rPr lang="en-US" sz="2000" dirty="0">
                <a:solidFill>
                  <a:prstClr val="white"/>
                </a:solidFill>
              </a:rPr>
              <a:t>(Photo Story)</a:t>
            </a:r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6743700" y="2938463"/>
            <a:ext cx="2233613" cy="1079500"/>
          </a:xfrm>
          <a:prstGeom prst="cloudCallout">
            <a:avLst>
              <a:gd name="adj1" fmla="val -77431"/>
              <a:gd name="adj2" fmla="val 38488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</a:rPr>
              <a:t>ห้องปฏิบัติการทางภาษา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381750" y="1639888"/>
            <a:ext cx="2233613" cy="1108075"/>
          </a:xfrm>
          <a:prstGeom prst="cloudCallout">
            <a:avLst>
              <a:gd name="adj1" fmla="val -50314"/>
              <a:gd name="adj2" fmla="val 10554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</a:rPr>
              <a:t>แบบฝึกหัดฝึกการฟัง พูด อ่าน เขียน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727825" y="2587625"/>
            <a:ext cx="2101850" cy="796925"/>
          </a:xfrm>
          <a:prstGeom prst="cloudCallout">
            <a:avLst>
              <a:gd name="adj1" fmla="val -50314"/>
              <a:gd name="adj2" fmla="val 10554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</a:rPr>
              <a:t>ระบบฝึกคำศัพท์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Photo Story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→บทสนทนารูปภาพ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285875"/>
            <a:ext cx="55673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097338" y="1282700"/>
            <a:ext cx="252412" cy="21748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835400" y="165100"/>
            <a:ext cx="1428750" cy="642938"/>
          </a:xfrm>
          <a:prstGeom prst="wedgeRoundRectCallout">
            <a:avLst>
              <a:gd name="adj1" fmla="val -25091"/>
              <a:gd name="adj2" fmla="val 1236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prstClr val="white"/>
                </a:solidFill>
              </a:rPr>
              <a:t>กลับไปจุดเริ่มต้นบทสนทนา</a:t>
            </a:r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86250" y="1282700"/>
            <a:ext cx="252413" cy="21748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060825" y="165100"/>
            <a:ext cx="1428750" cy="642938"/>
          </a:xfrm>
          <a:prstGeom prst="wedgeRoundRectCallout">
            <a:avLst>
              <a:gd name="adj1" fmla="val -25091"/>
              <a:gd name="adj2" fmla="val 1236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prstClr val="white"/>
                </a:solidFill>
              </a:rPr>
              <a:t>ย้อนกลับไปสู่</a:t>
            </a:r>
            <a:r>
              <a:rPr lang="th-TH" sz="2000" dirty="0">
                <a:solidFill>
                  <a:prstClr val="white"/>
                </a:solidFill>
              </a:rPr>
              <a:t>บทสนทนา</a:t>
            </a:r>
            <a:r>
              <a:rPr lang="de-DE" sz="2000" dirty="0">
                <a:solidFill>
                  <a:prstClr val="white"/>
                </a:solidFill>
              </a:rPr>
              <a:t>ที่ผ่านมา</a:t>
            </a:r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78338" y="1282700"/>
            <a:ext cx="252412" cy="21748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086225" y="117475"/>
            <a:ext cx="2643188" cy="642938"/>
          </a:xfrm>
          <a:prstGeom prst="wedgeRoundRectCallout">
            <a:avLst>
              <a:gd name="adj1" fmla="val -29651"/>
              <a:gd name="adj2" fmla="val 13366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prstClr val="white"/>
                </a:solidFill>
              </a:rPr>
              <a:t>หยุดบทสนทนา (ทั้งภาพและเสียง)</a:t>
            </a:r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41850" y="1271588"/>
            <a:ext cx="252413" cy="21748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324225" y="141288"/>
            <a:ext cx="2643188" cy="642937"/>
          </a:xfrm>
          <a:prstGeom prst="wedgeRoundRectCallout">
            <a:avLst>
              <a:gd name="adj1" fmla="val 6341"/>
              <a:gd name="adj2" fmla="val 1250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</a:rPr>
              <a:t>เริ่ม</a:t>
            </a:r>
            <a:r>
              <a:rPr lang="de-DE" sz="2000" dirty="0">
                <a:solidFill>
                  <a:prstClr val="white"/>
                </a:solidFill>
              </a:rPr>
              <a:t>บทสนทนา (ทั้งภาพและเสียง)</a:t>
            </a:r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21238" y="1284288"/>
            <a:ext cx="250825" cy="2159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060825" y="141288"/>
            <a:ext cx="1714500" cy="642937"/>
          </a:xfrm>
          <a:prstGeom prst="wedgeRoundRectCallout">
            <a:avLst>
              <a:gd name="adj1" fmla="val 6341"/>
              <a:gd name="adj2" fmla="val 1250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prstClr val="white"/>
                </a:solidFill>
              </a:rPr>
              <a:t>ไปสู่</a:t>
            </a:r>
            <a:r>
              <a:rPr lang="th-TH" sz="2000" dirty="0">
                <a:solidFill>
                  <a:prstClr val="white"/>
                </a:solidFill>
              </a:rPr>
              <a:t>บทสนทนา</a:t>
            </a:r>
            <a:r>
              <a:rPr lang="de-DE" sz="2000" dirty="0">
                <a:solidFill>
                  <a:prstClr val="white"/>
                </a:solidFill>
              </a:rPr>
              <a:t>ถัดไป</a:t>
            </a:r>
            <a:endParaRPr lang="th-TH" sz="20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875" y="5935663"/>
            <a:ext cx="8858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i="1" dirty="0">
                <a:latin typeface="+mn-lt"/>
                <a:cs typeface="+mj-cs"/>
              </a:rPr>
              <a:t>หมายเหตุ </a:t>
            </a:r>
            <a:r>
              <a:rPr lang="en-US" sz="2000" i="1" dirty="0">
                <a:latin typeface="+mn-lt"/>
                <a:cs typeface="+mj-cs"/>
              </a:rPr>
              <a:t>: </a:t>
            </a:r>
            <a:r>
              <a:rPr lang="th-TH" sz="2000" i="1" dirty="0">
                <a:latin typeface="+mn-lt"/>
                <a:cs typeface="+mj-cs"/>
              </a:rPr>
              <a:t>กดปุ่ม </a:t>
            </a:r>
            <a:r>
              <a:rPr lang="en-US" sz="2000" i="1" dirty="0">
                <a:latin typeface="+mn-lt"/>
                <a:cs typeface="+mj-cs"/>
              </a:rPr>
              <a:t>Stop </a:t>
            </a:r>
            <a:r>
              <a:rPr lang="th-TH" sz="2000" i="1" dirty="0">
                <a:latin typeface="+mn-lt"/>
                <a:cs typeface="+mj-cs"/>
              </a:rPr>
              <a:t>หรือ </a:t>
            </a:r>
            <a:r>
              <a:rPr lang="en-US" sz="2000" i="1" dirty="0">
                <a:latin typeface="+mn-lt"/>
                <a:cs typeface="+mj-cs"/>
              </a:rPr>
              <a:t>Esc </a:t>
            </a:r>
            <a:r>
              <a:rPr lang="th-TH" sz="2000" i="1" dirty="0">
                <a:latin typeface="+mn-lt"/>
                <a:cs typeface="+mj-cs"/>
              </a:rPr>
              <a:t>เพื่อฝึกการออกเสียงโดยพูดออกเสียงบทสนทนาใส่ไมโครโฟน  ถ้าออกเสียงได้ถูกต้อง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i="1" dirty="0">
                <a:latin typeface="+mn-lt"/>
                <a:cs typeface="+mj-cs"/>
              </a:rPr>
              <a:t>                   บทสนทนาจะเลื่อนไปสู่หน้าถัดไปให้โดยอัตโนมัติ</a:t>
            </a:r>
          </a:p>
        </p:txBody>
      </p:sp>
      <p:pic>
        <p:nvPicPr>
          <p:cNvPr id="19" name="Picture 1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1800" y="1900238"/>
            <a:ext cx="22669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0975" y="1277938"/>
            <a:ext cx="331788" cy="220662"/>
          </a:xfrm>
          <a:prstGeom prst="rect">
            <a:avLst/>
          </a:prstGeom>
          <a:noFill/>
          <a:ln w="28575">
            <a:noFill/>
            <a:prstDash val="sysDot"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5286375" y="1284288"/>
            <a:ext cx="285750" cy="2159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4502150" y="117475"/>
            <a:ext cx="2143125" cy="642938"/>
          </a:xfrm>
          <a:prstGeom prst="wedgeRoundRectCallout">
            <a:avLst>
              <a:gd name="adj1" fmla="val -5726"/>
              <a:gd name="adj2" fmla="val 1250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  <a:cs typeface="+mj-cs"/>
              </a:rPr>
              <a:t>ซ่อนหรือแสดงบทสนทนา</a:t>
            </a:r>
          </a:p>
        </p:txBody>
      </p:sp>
      <p:sp>
        <p:nvSpPr>
          <p:cNvPr id="23" name="Oval 22"/>
          <p:cNvSpPr/>
          <p:nvPr/>
        </p:nvSpPr>
        <p:spPr>
          <a:xfrm>
            <a:off x="4286250" y="5773738"/>
            <a:ext cx="428625" cy="2762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551363" y="4610100"/>
            <a:ext cx="2643187" cy="642938"/>
          </a:xfrm>
          <a:prstGeom prst="wedgeRoundRectCallout">
            <a:avLst>
              <a:gd name="adj1" fmla="val -45807"/>
              <a:gd name="adj2" fmla="val 13941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  <a:cs typeface="+mj-cs"/>
              </a:rPr>
              <a:t>ปรับระดับความช้าหรือความเร็วของบทสนทนา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0375" y="1924050"/>
            <a:ext cx="23399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ounded Rectangular Callout 25"/>
          <p:cNvSpPr/>
          <p:nvPr/>
        </p:nvSpPr>
        <p:spPr>
          <a:xfrm>
            <a:off x="6310313" y="881063"/>
            <a:ext cx="2643187" cy="642937"/>
          </a:xfrm>
          <a:prstGeom prst="wedgeRoundRectCallout">
            <a:avLst>
              <a:gd name="adj1" fmla="val -45807"/>
              <a:gd name="adj2" fmla="val 13941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prstClr val="white"/>
                </a:solidFill>
                <a:cs typeface="+mj-cs"/>
              </a:rPr>
              <a:t>กดปุ่ม </a:t>
            </a:r>
            <a:r>
              <a:rPr lang="en-US" sz="2000" dirty="0">
                <a:solidFill>
                  <a:prstClr val="white"/>
                </a:solidFill>
                <a:cs typeface="+mj-cs"/>
              </a:rPr>
              <a:t>Alt </a:t>
            </a:r>
            <a:r>
              <a:rPr lang="th-TH" sz="2000" dirty="0">
                <a:solidFill>
                  <a:prstClr val="white"/>
                </a:solidFill>
                <a:cs typeface="+mj-cs"/>
              </a:rPr>
              <a:t>เมื่อต้องการดูคำแปลบทสนทนา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mtClean="0">
                <a:latin typeface="Tahoma" pitchFamily="34" charset="0"/>
                <a:cs typeface="Tahoma" pitchFamily="34" charset="0"/>
              </a:rPr>
              <a:t>แนะนำการปรับเทียบไมโครโฟน </a:t>
            </a:r>
            <a:endParaRPr lang="th-TH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508" name="Content Placeholder 5" descr="mai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825" y="1120775"/>
            <a:ext cx="8170863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option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4225" y="1614488"/>
            <a:ext cx="15049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ปรับเทียบ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5438" y="2659063"/>
            <a:ext cx="4651375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7148513" y="2136775"/>
            <a:ext cx="1476375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4000" y="2244725"/>
            <a:ext cx="1152525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1888" y="3313113"/>
            <a:ext cx="1152525" cy="17589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9100" y="5284788"/>
            <a:ext cx="1554163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48213" y="5191125"/>
            <a:ext cx="1428750" cy="4286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4513263" y="1414463"/>
            <a:ext cx="2362200" cy="938212"/>
          </a:xfrm>
          <a:prstGeom prst="wedgeRoundRectCallout">
            <a:avLst>
              <a:gd name="adj1" fmla="val 70867"/>
              <a:gd name="adj2" fmla="val 410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คลิก </a:t>
            </a:r>
            <a:r>
              <a:rPr lang="en-US" sz="2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Option → </a:t>
            </a:r>
            <a:r>
              <a:rPr lang="th-TH" sz="2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ปรับเทียบไมโครโฟน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86625" y="1319213"/>
            <a:ext cx="395288" cy="2524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4995863" y="1187450"/>
            <a:ext cx="2520950" cy="1273175"/>
          </a:xfrm>
          <a:prstGeom prst="wedgeRoundRectCallout">
            <a:avLst>
              <a:gd name="adj1" fmla="val -94529"/>
              <a:gd name="adj2" fmla="val 3623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พูดใส่ไมโครโฟนแล้วสังเกตที่แถบวัดระดับเสียงสีน้ำเงินให้วิ่งมาอยู่ประมาณครึ่งหนึ่ง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5559425" y="1854200"/>
            <a:ext cx="2362200" cy="1641475"/>
          </a:xfrm>
          <a:prstGeom prst="wedgeRoundRectCallout">
            <a:avLst>
              <a:gd name="adj1" fmla="val 7525"/>
              <a:gd name="adj2" fmla="val 945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ปรับลดระดับไมโครโฟน กรณีแถบวัดระดับเสียงสีน้ำเงินมากหรือน้อยเกินไป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504825" y="3128963"/>
            <a:ext cx="2454275" cy="1917700"/>
          </a:xfrm>
          <a:prstGeom prst="wedgeRoundRectCallout">
            <a:avLst>
              <a:gd name="adj1" fmla="val 72888"/>
              <a:gd name="adj2" fmla="val 6505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คลิกที่ปรับเทียบและพูด ( 1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2 3 4) ใส่ไมโครโฟนจากนั้นเงียบซักครู่ เพื่อให้ระบบวัดระดับเสียงรบกวนรอบข้าง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6469063" y="4313238"/>
            <a:ext cx="2520950" cy="1306512"/>
          </a:xfrm>
          <a:prstGeom prst="wedgeRoundRectCallout">
            <a:avLst>
              <a:gd name="adj1" fmla="val -61427"/>
              <a:gd name="adj2" fmla="val 359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ระดับเสียงรบกวนที่เหมาะสมควรอยู่ระหว่าง 30-40 เดซิเบล</a:t>
            </a:r>
            <a:endParaRPr lang="th-TH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1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Workshop  - 10 minutes</a:t>
            </a:r>
          </a:p>
        </p:txBody>
      </p:sp>
      <p:pic>
        <p:nvPicPr>
          <p:cNvPr id="6" name="Content Placeholder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9388" y="1073150"/>
            <a:ext cx="6138862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1613" y="4491038"/>
            <a:ext cx="879951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>
                <a:latin typeface="Tahoma" pitchFamily="34" charset="0"/>
                <a:cs typeface="Tahoma" pitchFamily="34" charset="0"/>
              </a:rPr>
              <a:t>เข้าบทเรียน </a:t>
            </a:r>
            <a:r>
              <a:rPr lang="en-US" sz="2000">
                <a:latin typeface="Tahoma" pitchFamily="34" charset="0"/>
                <a:cs typeface="Tahoma" pitchFamily="34" charset="0"/>
              </a:rPr>
              <a:t>English A1-A2 → English Course A1 → Barbecue →Barbecue </a:t>
            </a:r>
            <a:endParaRPr lang="th-TH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6875" y="182563"/>
            <a:ext cx="8432800" cy="6842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h-TH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Verdana" pitchFamily="34" charset="0"/>
                <a:cs typeface="Tahoma" pitchFamily="34" charset="0"/>
              </a:rPr>
              <a:t>ส่วนประกอบของหน้าต่างโปรแกรม 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Verdana" pitchFamily="34" charset="0"/>
              <a:cs typeface="Tahoma" pitchFamily="34" charset="0"/>
            </a:endParaRPr>
          </a:p>
        </p:txBody>
      </p:sp>
      <p:pic>
        <p:nvPicPr>
          <p:cNvPr id="8" name="Picture 2" descr="C:\Users\takornkit\Desktop\Screen_PPT\main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050925"/>
            <a:ext cx="8323263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787775" y="1196975"/>
            <a:ext cx="4873625" cy="409575"/>
          </a:xfrm>
          <a:prstGeom prst="rect">
            <a:avLst/>
          </a:prstGeom>
          <a:noFill/>
          <a:ln w="38100">
            <a:solidFill>
              <a:srgbClr val="FF0000">
                <a:alpha val="77000"/>
              </a:srgb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0338" y="1258888"/>
            <a:ext cx="1195387" cy="1122362"/>
          </a:xfrm>
          <a:prstGeom prst="rect">
            <a:avLst/>
          </a:prstGeom>
          <a:noFill/>
          <a:ln w="38100">
            <a:solidFill>
              <a:srgbClr val="FF0000">
                <a:alpha val="77000"/>
              </a:srgb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95725" y="1493838"/>
            <a:ext cx="2624138" cy="777875"/>
          </a:xfrm>
          <a:prstGeom prst="rect">
            <a:avLst/>
          </a:prstGeom>
          <a:noFill/>
          <a:ln w="38100">
            <a:solidFill>
              <a:srgbClr val="FF0000">
                <a:alpha val="77000"/>
              </a:srgb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175" y="2047875"/>
            <a:ext cx="2141538" cy="4181475"/>
          </a:xfrm>
          <a:prstGeom prst="rect">
            <a:avLst/>
          </a:prstGeom>
          <a:noFill/>
          <a:ln w="38100">
            <a:solidFill>
              <a:srgbClr val="FF0000">
                <a:alpha val="77000"/>
              </a:srgb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8125" y="2271713"/>
            <a:ext cx="5700713" cy="3957637"/>
          </a:xfrm>
          <a:prstGeom prst="rect">
            <a:avLst/>
          </a:prstGeom>
          <a:noFill/>
          <a:ln w="38100">
            <a:solidFill>
              <a:srgbClr val="FF0000">
                <a:alpha val="77000"/>
              </a:srgb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253163" y="1738313"/>
            <a:ext cx="2362200" cy="642937"/>
          </a:xfrm>
          <a:prstGeom prst="wedgeRoundRectCallout">
            <a:avLst>
              <a:gd name="adj1" fmla="val -53306"/>
              <a:gd name="adj2" fmla="val -974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เมนูบาร์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5" y="2381250"/>
            <a:ext cx="2886075" cy="877888"/>
          </a:xfrm>
          <a:prstGeom prst="wedgeRoundRectCallout">
            <a:avLst>
              <a:gd name="adj1" fmla="val -53306"/>
              <a:gd name="adj2" fmla="val -974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วิดีโอติวเตอร์ (ทิม)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5976938" y="2381250"/>
            <a:ext cx="2362200" cy="642938"/>
          </a:xfrm>
          <a:prstGeom prst="wedgeRoundRectCallout">
            <a:avLst>
              <a:gd name="adj1" fmla="val -53306"/>
              <a:gd name="adj2" fmla="val -974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คำอธิบาย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2606675" y="3625850"/>
            <a:ext cx="2362200" cy="642938"/>
          </a:xfrm>
          <a:prstGeom prst="wedgeRoundRectCallout">
            <a:avLst>
              <a:gd name="adj1" fmla="val -53306"/>
              <a:gd name="adj2" fmla="val -974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แผนอัจฉริยะ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457200" y="4873625"/>
            <a:ext cx="2362200" cy="642938"/>
          </a:xfrm>
          <a:prstGeom prst="wedgeRoundRectCallout">
            <a:avLst>
              <a:gd name="adj1" fmla="val 62823"/>
              <a:gd name="adj2" fmla="val -1030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หน้าต่างเรียน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แบบฝึกหัดรูปแบบต่างๆ → ลากและปล่อย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1754188"/>
            <a:ext cx="514350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5473700"/>
            <a:ext cx="107156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14550" y="5421313"/>
            <a:ext cx="1290638" cy="179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081 L 0.17326 -0.278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1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เติมคำในช่องว่างจากทางเลือก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4513" y="1884363"/>
            <a:ext cx="5049837" cy="262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7663" y="2962275"/>
            <a:ext cx="56673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คำตอบหลายตัวเลือก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\\lse\dpLMSContent\CLT_TH_HELP\abbildungen\EX-multiplechoi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1801813"/>
            <a:ext cx="5665788" cy="255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200" y="5692775"/>
            <a:ext cx="7329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de-DE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ในหนึ่งคำถามอาจจะมีมากกว่าหนึ่งคำตอบที่ถูกต้อง </a:t>
            </a:r>
            <a:endParaRPr lang="th-TH" sz="2000" i="1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สลับคำในประโยค 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9363" y="1782763"/>
            <a:ext cx="4105275" cy="313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ตัวเลือกรูปภาพ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397000"/>
            <a:ext cx="6572250" cy="323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3613" y="3843338"/>
            <a:ext cx="914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429000" y="3754438"/>
            <a:ext cx="1143000" cy="785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486 L 0.21962 -0.288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-14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สลับประโยค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\\lse\dpLMSContent\CLT_TH_HELP\abbildungen\EX-scrambledtab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3213" y="2468563"/>
            <a:ext cx="5997575" cy="187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การออกเสียง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\\lse\dpLMSContent\CLT_TH_HELP\abbildungen\EX-speechrecogni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1163" y="1968500"/>
            <a:ext cx="5781675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ฝึกจดจำเสียงพูด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81500" y="2840038"/>
            <a:ext cx="369888" cy="352425"/>
          </a:xfrm>
          <a:prstGeom prst="ellipse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\\lse\dpLMSContent\CLT_TH_HELP\abbildungen\EX-itemrecognit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4338" y="2211388"/>
            <a:ext cx="5775325" cy="219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4500563" y="2865438"/>
            <a:ext cx="369887" cy="3524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ทำเครื่องหมายข้อความ 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\\lse\dpLMSContent\CLT_TH_HELP\abbildungen\EX-marktex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0" y="2254250"/>
            <a:ext cx="6159500" cy="208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แบบฝึกหัดรูปแบบต่างๆ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→ เติมคำในช่องว่าง</a:t>
            </a:r>
            <a:endParaRPr lang="en-US" sz="24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5325" y="1930400"/>
            <a:ext cx="5214938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แผนอัจฉริยะ</a:t>
            </a:r>
            <a:endParaRPr lang="th-TH" dirty="0" smtClean="0"/>
          </a:p>
        </p:txBody>
      </p:sp>
      <p:pic>
        <p:nvPicPr>
          <p:cNvPr id="5" name="Content Placeholder 4" descr="m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1082675"/>
            <a:ext cx="8378825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6875" y="2198688"/>
            <a:ext cx="2155825" cy="4038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8" name="Rounded Rectangular Callout 7"/>
          <p:cNvSpPr/>
          <p:nvPr/>
        </p:nvSpPr>
        <p:spPr>
          <a:xfrm>
            <a:off x="2571750" y="571500"/>
            <a:ext cx="4000500" cy="1714500"/>
          </a:xfrm>
          <a:prstGeom prst="wedgeRoundRectCallout">
            <a:avLst>
              <a:gd name="adj1" fmla="val -53613"/>
              <a:gd name="adj2" fmla="val 866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 แสดงโครงสร้างเนื้อหาบทเรียน และคะแนนต่างๆ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 คลิกที่ชื่อบทเรียนหรือชื่อแบบฝึกหัดที่ต้องการใน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   หน้าต่างแผนอัจฉริยะ จากนั้นเนื้อหาที่สอดคล้องกัน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   จะปรากฏที่หน้าต่างเรียนด้านขวา</a:t>
            </a:r>
            <a:endParaRPr lang="th-TH" sz="2000" dirty="0">
              <a:cs typeface="+mj-cs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389188" y="2678113"/>
            <a:ext cx="2943225" cy="1314450"/>
          </a:xfrm>
          <a:prstGeom prst="wedgeRoundRectCallout">
            <a:avLst>
              <a:gd name="adj1" fmla="val -109633"/>
              <a:gd name="adj2" fmla="val -5901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ปุ่มสามเหลี่ยมด้านหน้าชื่อบทเรียนมีไว้เพื่อ ย่อ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/</a:t>
            </a:r>
            <a:r>
              <a:rPr lang="th-TH" sz="2000" dirty="0">
                <a:solidFill>
                  <a:schemeClr val="bg1"/>
                </a:solidFill>
                <a:cs typeface="+mj-cs"/>
              </a:rPr>
              <a:t>ขยาย ชื่อบทเรียนเรียนหรือแบบฝึกหัดย่อย</a:t>
            </a:r>
            <a:endParaRPr lang="th-TH" sz="2000" dirty="0">
              <a:cs typeface="+mj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8313" y="2449513"/>
            <a:ext cx="144462" cy="1825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14" name="Picture 7" descr="ขยายสามเหลี่ยม.png"/>
          <p:cNvPicPr>
            <a:picLocks noChangeAspect="1"/>
          </p:cNvPicPr>
          <p:nvPr/>
        </p:nvPicPr>
        <p:blipFill>
          <a:blip r:embed="rId4"/>
          <a:srcRect l="3281" t="8105" r="4088" b="9818"/>
          <a:stretch>
            <a:fillRect/>
          </a:stretch>
        </p:blipFill>
        <p:spPr bwMode="auto">
          <a:xfrm>
            <a:off x="500063" y="2479675"/>
            <a:ext cx="201612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15925" y="2428875"/>
            <a:ext cx="2155825" cy="313848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3" name="Rounded Rectangular Callout 12"/>
          <p:cNvSpPr/>
          <p:nvPr/>
        </p:nvSpPr>
        <p:spPr>
          <a:xfrm>
            <a:off x="3736975" y="4210050"/>
            <a:ext cx="2620963" cy="981075"/>
          </a:xfrm>
          <a:prstGeom prst="wedgeRoundRectCallout">
            <a:avLst>
              <a:gd name="adj1" fmla="val -109633"/>
              <a:gd name="adj2" fmla="val -5901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ชื่อบทเรียนหรือแบบฝึกหัดย่อยใน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English Course A1</a:t>
            </a:r>
            <a:endParaRPr lang="th-TH" sz="2000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5 ขั้นตอนในการทำแบบฝึกหัด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apt\Desktop\สื่อที่ใช้ในการอบรม\New folder\jo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" y="812800"/>
            <a:ext cx="78549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C:\Users\apt\Desktop\สื่อที่ใช้ในการอบรม\New folder\job1.jpg"/>
          <p:cNvPicPr>
            <a:picLocks noChangeAspect="1" noChangeArrowheads="1"/>
          </p:cNvPicPr>
          <p:nvPr/>
        </p:nvPicPr>
        <p:blipFill>
          <a:blip r:embed="rId4"/>
          <a:srcRect l="30899" t="18364" r="1791" b="50238"/>
          <a:stretch>
            <a:fillRect/>
          </a:stretch>
        </p:blipFill>
        <p:spPr bwMode="auto">
          <a:xfrm>
            <a:off x="3071813" y="1857375"/>
            <a:ext cx="52863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3143250" y="785813"/>
            <a:ext cx="1071563" cy="10080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29" name="Rounded Rectangular Callout 28"/>
          <p:cNvSpPr/>
          <p:nvPr/>
        </p:nvSpPr>
        <p:spPr>
          <a:xfrm>
            <a:off x="571500" y="1071563"/>
            <a:ext cx="2120900" cy="893762"/>
          </a:xfrm>
          <a:prstGeom prst="wedgeRoundRectCallout">
            <a:avLst>
              <a:gd name="adj1" fmla="val 70864"/>
              <a:gd name="adj2" fmla="val -50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cs typeface="+mj-cs"/>
              </a:rPr>
              <a:t>1. ฟังวีดีโอติวเตอร์ (คลิกที่ติวเตอร์หากต้องการฟังซ้ำ)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14813" y="1071563"/>
            <a:ext cx="2500312" cy="6429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32" name="Rounded Rectangular Callout 31"/>
          <p:cNvSpPr/>
          <p:nvPr/>
        </p:nvSpPr>
        <p:spPr>
          <a:xfrm>
            <a:off x="6786563" y="1071563"/>
            <a:ext cx="2071687" cy="642937"/>
          </a:xfrm>
          <a:prstGeom prst="wedgeRoundRectCallout">
            <a:avLst>
              <a:gd name="adj1" fmla="val -64064"/>
              <a:gd name="adj2" fmla="val 31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cs typeface="+mj-cs"/>
              </a:rPr>
              <a:t>2. อ่านคำอธิบาย (กด </a:t>
            </a:r>
            <a:r>
              <a:rPr lang="en-US" sz="2000" dirty="0">
                <a:cs typeface="+mj-cs"/>
              </a:rPr>
              <a:t>Alt </a:t>
            </a:r>
            <a:r>
              <a:rPr lang="th-TH" sz="2000" dirty="0">
                <a:cs typeface="+mj-cs"/>
              </a:rPr>
              <a:t>เพื่อดูคำแปล)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71813" y="1785938"/>
            <a:ext cx="5286375" cy="19288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34" name="Rounded Rectangular Callout 33"/>
          <p:cNvSpPr/>
          <p:nvPr/>
        </p:nvSpPr>
        <p:spPr>
          <a:xfrm>
            <a:off x="785813" y="2428875"/>
            <a:ext cx="2100262" cy="790575"/>
          </a:xfrm>
          <a:prstGeom prst="wedgeRoundRectCallout">
            <a:avLst>
              <a:gd name="adj1" fmla="val 83169"/>
              <a:gd name="adj2" fmla="val 511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cs typeface="+mj-cs"/>
              </a:rPr>
              <a:t>3.ทำแบบฝึกหัด (พร้อมตัวช่วยต่างๆ 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14888" y="819150"/>
            <a:ext cx="612775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36" name="Oval 35"/>
          <p:cNvSpPr/>
          <p:nvPr/>
        </p:nvSpPr>
        <p:spPr>
          <a:xfrm>
            <a:off x="4354513" y="2381250"/>
            <a:ext cx="360362" cy="28733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824038"/>
            <a:ext cx="164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Oval 37"/>
          <p:cNvSpPr/>
          <p:nvPr/>
        </p:nvSpPr>
        <p:spPr>
          <a:xfrm>
            <a:off x="5570538" y="1857375"/>
            <a:ext cx="250825" cy="214313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39" name="Oval 38"/>
          <p:cNvSpPr/>
          <p:nvPr/>
        </p:nvSpPr>
        <p:spPr>
          <a:xfrm>
            <a:off x="5715000" y="1858963"/>
            <a:ext cx="287338" cy="214312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40" name="Oval 39"/>
          <p:cNvSpPr/>
          <p:nvPr/>
        </p:nvSpPr>
        <p:spPr>
          <a:xfrm>
            <a:off x="5927725" y="1857375"/>
            <a:ext cx="287338" cy="214313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41" name="Rectangle 40"/>
          <p:cNvSpPr/>
          <p:nvPr/>
        </p:nvSpPr>
        <p:spPr>
          <a:xfrm>
            <a:off x="5537200" y="819150"/>
            <a:ext cx="614363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42" name="Rounded Rectangular Callout 41"/>
          <p:cNvSpPr/>
          <p:nvPr/>
        </p:nvSpPr>
        <p:spPr>
          <a:xfrm>
            <a:off x="6429375" y="214313"/>
            <a:ext cx="1757363" cy="787400"/>
          </a:xfrm>
          <a:prstGeom prst="wedgeRoundRectCallout">
            <a:avLst>
              <a:gd name="adj1" fmla="val -67532"/>
              <a:gd name="adj2" fmla="val 356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cs typeface="+mj-cs"/>
              </a:rPr>
              <a:t>4 ตรวจคำตอบและแก้ไขข้อผิดพลาด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30" grpId="1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5 ขั้นตอนในการทำแบบฝึกหัด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4820" name="Picture 2" descr="C:\Users\apt\Desktop\สื่อที่ใช้ในการอบรม\New folder\jo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" y="812800"/>
            <a:ext cx="78549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apt\Desktop\สื่อที่ใช้ในการอบรม\New folder\job1.jpg"/>
          <p:cNvPicPr>
            <a:picLocks noChangeAspect="1" noChangeArrowheads="1"/>
          </p:cNvPicPr>
          <p:nvPr/>
        </p:nvPicPr>
        <p:blipFill>
          <a:blip r:embed="rId4"/>
          <a:srcRect l="32718" t="19620" r="19073" b="51492"/>
          <a:stretch>
            <a:fillRect/>
          </a:stretch>
        </p:blipFill>
        <p:spPr bwMode="auto">
          <a:xfrm>
            <a:off x="3214688" y="1928813"/>
            <a:ext cx="37861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100638" y="2747963"/>
            <a:ext cx="900112" cy="2524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7" name="Rounded Rectangular Callout 6"/>
          <p:cNvSpPr/>
          <p:nvPr/>
        </p:nvSpPr>
        <p:spPr>
          <a:xfrm>
            <a:off x="6572250" y="2500313"/>
            <a:ext cx="2214563" cy="642937"/>
          </a:xfrm>
          <a:prstGeom prst="wedgeRoundRectCallout">
            <a:avLst>
              <a:gd name="adj1" fmla="val -79227"/>
              <a:gd name="adj2" fmla="val -3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>
                <a:cs typeface="+mj-cs"/>
              </a:rPr>
              <a:t>สังเกต </a:t>
            </a:r>
            <a:r>
              <a:rPr lang="th-TH" sz="2000" dirty="0">
                <a:cs typeface="+mj-cs"/>
              </a:rPr>
              <a:t>คำที่ผิดจะกระพริบ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6500" y="820738"/>
            <a:ext cx="576263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1" name="Rounded Rectangular Callout 10"/>
          <p:cNvSpPr/>
          <p:nvPr/>
        </p:nvSpPr>
        <p:spPr>
          <a:xfrm>
            <a:off x="6858000" y="1143000"/>
            <a:ext cx="1962150" cy="947738"/>
          </a:xfrm>
          <a:prstGeom prst="wedgeRoundRectCallout">
            <a:avLst>
              <a:gd name="adj1" fmla="val -48780"/>
              <a:gd name="adj2" fmla="val -705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cs typeface="+mj-cs"/>
              </a:rPr>
              <a:t>4.2 ระวัง</a:t>
            </a:r>
            <a:r>
              <a:rPr lang="en-US" sz="2000" dirty="0">
                <a:cs typeface="+mj-cs"/>
              </a:rPr>
              <a:t>! </a:t>
            </a:r>
            <a:r>
              <a:rPr lang="th-TH" sz="2000" dirty="0">
                <a:cs typeface="+mj-cs"/>
              </a:rPr>
              <a:t>การกดดูเฉลย จะทำให้แบบฝึกหัดในข้อนั้นมีคะแนน </a:t>
            </a:r>
            <a:r>
              <a:rPr lang="en-US" sz="2000" dirty="0">
                <a:cs typeface="+mj-cs"/>
              </a:rPr>
              <a:t>= 0</a:t>
            </a:r>
            <a:endParaRPr lang="th-TH" sz="2000" dirty="0"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9250" y="2428875"/>
            <a:ext cx="1511300" cy="39528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3" name="Rounded Rectangular Callout 12"/>
          <p:cNvSpPr/>
          <p:nvPr/>
        </p:nvSpPr>
        <p:spPr>
          <a:xfrm>
            <a:off x="5786438" y="3143250"/>
            <a:ext cx="2543175" cy="1214438"/>
          </a:xfrm>
          <a:prstGeom prst="wedgeRoundRectCallout">
            <a:avLst>
              <a:gd name="adj1" fmla="val -24375"/>
              <a:gd name="adj2" fmla="val -806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cs typeface="+mj-cs"/>
              </a:rPr>
              <a:t>4.1 เลื่อนเมาส์ไปยังคำที่ผิด เพื่ออ่านคำแนะนำข้อผิดพลาดและแก้ไขข้อผิดพลาด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5 ขั้นตอนในการทำแบบฝึกหัด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5844" name="Picture 2" descr="C:\Users\apt\Desktop\สื่อที่ใช้ในการอบรม\New folder\jo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" y="812800"/>
            <a:ext cx="78549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071938" y="1071563"/>
            <a:ext cx="2286000" cy="64293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5" name="Rounded Rectangular Callout 14"/>
          <p:cNvSpPr/>
          <p:nvPr/>
        </p:nvSpPr>
        <p:spPr>
          <a:xfrm>
            <a:off x="5857875" y="1928813"/>
            <a:ext cx="3063875" cy="1649412"/>
          </a:xfrm>
          <a:prstGeom prst="wedgeRoundRectCallout">
            <a:avLst>
              <a:gd name="adj1" fmla="val -64934"/>
              <a:gd name="adj2" fmla="val -643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cs typeface="+mj-cs"/>
              </a:rPr>
              <a:t>5. ฝึกการฟังหรือการออกเสียง คลิกเลือกประโยคต่างๆในแบบฝึกหัดที่ต้องการ  เพื่อฝึกการฟังหรือการออกเสียง (สังเกตรูปร่างของเมาส์ที่เปลี่ยนไป)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Workshop  - 15 minutes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2583" b="5811"/>
          <a:stretch>
            <a:fillRect/>
          </a:stretch>
        </p:blipFill>
        <p:spPr bwMode="auto">
          <a:xfrm>
            <a:off x="706438" y="1204913"/>
            <a:ext cx="7173912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1613" y="4491038"/>
            <a:ext cx="8799512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000">
                <a:latin typeface="Tahoma" pitchFamily="34" charset="0"/>
                <a:cs typeface="Tahoma" pitchFamily="34" charset="0"/>
              </a:rPr>
              <a:t>เข้าบทเรียน </a:t>
            </a:r>
            <a:r>
              <a:rPr lang="en-US" sz="2000">
                <a:latin typeface="Tahoma" pitchFamily="34" charset="0"/>
                <a:cs typeface="Tahoma" pitchFamily="34" charset="0"/>
              </a:rPr>
              <a:t>English A1-A2 → English Course A1 → Barbecue →Jobs</a:t>
            </a:r>
            <a:endParaRPr lang="th-TH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ห้องปฏิบัติการทางภาษา →  ฝึกการออกเสียง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0" name="Picture 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1025" y="1230313"/>
            <a:ext cx="51847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149225" y="5792788"/>
            <a:ext cx="8494713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th-TH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หากการรับรู้เสียงพูดไม่ทำงาน(มีเครื่องหมายกากบาทที่จุดวงกลม) ให้ดับเบิ้ลคลิกที่กากบาทสีแดงนั้น หรือเลือกที่ การรับรู้เสียงพูด บนเมนูเสริม </a:t>
            </a:r>
          </a:p>
        </p:txBody>
      </p:sp>
      <p:sp>
        <p:nvSpPr>
          <p:cNvPr id="123" name="Oval 122"/>
          <p:cNvSpPr/>
          <p:nvPr/>
        </p:nvSpPr>
        <p:spPr>
          <a:xfrm>
            <a:off x="2197100" y="4562475"/>
            <a:ext cx="180975" cy="2159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24" name="Rectangle 123"/>
          <p:cNvSpPr/>
          <p:nvPr/>
        </p:nvSpPr>
        <p:spPr>
          <a:xfrm>
            <a:off x="2378075" y="4562475"/>
            <a:ext cx="900113" cy="2159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26" name="Rectangle 125"/>
          <p:cNvSpPr/>
          <p:nvPr/>
        </p:nvSpPr>
        <p:spPr>
          <a:xfrm>
            <a:off x="2292350" y="3933825"/>
            <a:ext cx="1044575" cy="18097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27" name="Rounded Rectangular Callout 126"/>
          <p:cNvSpPr/>
          <p:nvPr/>
        </p:nvSpPr>
        <p:spPr>
          <a:xfrm>
            <a:off x="3592513" y="2435225"/>
            <a:ext cx="2786062" cy="857250"/>
          </a:xfrm>
          <a:prstGeom prst="wedgeRoundRectCallout">
            <a:avLst>
              <a:gd name="adj1" fmla="val -78106"/>
              <a:gd name="adj2" fmla="val 1266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cs typeface="+mj-cs"/>
              </a:rPr>
              <a:t>แถบสีดำ หมายถึง เป้าหมายที่ควรทำให้ได้</a:t>
            </a:r>
          </a:p>
        </p:txBody>
      </p:sp>
      <p:sp>
        <p:nvSpPr>
          <p:cNvPr id="128" name="Oval 127"/>
          <p:cNvSpPr/>
          <p:nvPr/>
        </p:nvSpPr>
        <p:spPr>
          <a:xfrm>
            <a:off x="1803400" y="2081213"/>
            <a:ext cx="239713" cy="17938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29" name="Rounded Rectangular Callout 128"/>
          <p:cNvSpPr/>
          <p:nvPr/>
        </p:nvSpPr>
        <p:spPr>
          <a:xfrm>
            <a:off x="4056063" y="573088"/>
            <a:ext cx="2919412" cy="1111250"/>
          </a:xfrm>
          <a:prstGeom prst="wedgeRoundRectCallout">
            <a:avLst>
              <a:gd name="adj1" fmla="val -118173"/>
              <a:gd name="adj2" fmla="val 9335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cs typeface="+mj-cs"/>
              </a:rPr>
              <a:t>สังเกตุวงกลมเล็กๆที่อยู่ด้านล่างวิดีโอติวเตอร์จะเปลี่ยนเป็นสีแดง เมื่อระบบพร้อมรับเสียงพูด </a:t>
            </a:r>
          </a:p>
        </p:txBody>
      </p:sp>
      <p:pic>
        <p:nvPicPr>
          <p:cNvPr id="130" name="Picture 1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9763" y="3656013"/>
            <a:ext cx="34591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" name="Rectangle 130"/>
          <p:cNvSpPr/>
          <p:nvPr/>
        </p:nvSpPr>
        <p:spPr>
          <a:xfrm>
            <a:off x="5522913" y="2601913"/>
            <a:ext cx="358775" cy="215900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32" name="Rectangle 131"/>
          <p:cNvSpPr/>
          <p:nvPr/>
        </p:nvSpPr>
        <p:spPr>
          <a:xfrm>
            <a:off x="5522913" y="2197100"/>
            <a:ext cx="358775" cy="215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33" name="Rectangle 132"/>
          <p:cNvSpPr/>
          <p:nvPr/>
        </p:nvSpPr>
        <p:spPr>
          <a:xfrm>
            <a:off x="5522913" y="1830388"/>
            <a:ext cx="358775" cy="215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34" name="Rounded Rectangle 133"/>
          <p:cNvSpPr/>
          <p:nvPr/>
        </p:nvSpPr>
        <p:spPr>
          <a:xfrm>
            <a:off x="6164263" y="1782763"/>
            <a:ext cx="2552700" cy="30638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/>
              <a:t>คะแนน 80-100</a:t>
            </a:r>
            <a:r>
              <a:rPr lang="en-US" sz="1800" b="1" dirty="0"/>
              <a:t>% </a:t>
            </a:r>
            <a:r>
              <a:rPr lang="th-TH" sz="1800" b="1" dirty="0"/>
              <a:t>(ดี-ดีมาก)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6149975" y="2173288"/>
            <a:ext cx="2566988" cy="30638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/>
              <a:t>คะแนน 50-79</a:t>
            </a:r>
            <a:r>
              <a:rPr lang="en-US" sz="1800" b="1" dirty="0"/>
              <a:t>% </a:t>
            </a:r>
            <a:r>
              <a:rPr lang="th-TH" sz="1800" b="1" dirty="0"/>
              <a:t>(ปานกลาง-ดี)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6148388" y="2551113"/>
            <a:ext cx="2579687" cy="306387"/>
          </a:xfrm>
          <a:prstGeom prst="roundRect">
            <a:avLst/>
          </a:prstGeom>
          <a:ln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/>
              <a:t>คะแนน 0-49</a:t>
            </a:r>
            <a:r>
              <a:rPr lang="en-US" sz="2000" b="1" dirty="0"/>
              <a:t>% </a:t>
            </a:r>
            <a:r>
              <a:rPr lang="th-TH" sz="2000" b="1" dirty="0"/>
              <a:t>(ควรปรับปรุง)</a:t>
            </a:r>
          </a:p>
        </p:txBody>
      </p:sp>
      <p:pic>
        <p:nvPicPr>
          <p:cNvPr id="137" name="Picture 1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2150" y="3763963"/>
            <a:ext cx="341947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" name="Oval 137"/>
          <p:cNvSpPr/>
          <p:nvPr/>
        </p:nvSpPr>
        <p:spPr>
          <a:xfrm>
            <a:off x="1985963" y="4597400"/>
            <a:ext cx="288925" cy="2159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39" name="Rounded Rectangular Callout 138"/>
          <p:cNvSpPr/>
          <p:nvPr/>
        </p:nvSpPr>
        <p:spPr>
          <a:xfrm>
            <a:off x="3208338" y="4879975"/>
            <a:ext cx="1530350" cy="606425"/>
          </a:xfrm>
          <a:prstGeom prst="wedgeRoundRectCallout">
            <a:avLst>
              <a:gd name="adj1" fmla="val -114831"/>
              <a:gd name="adj2" fmla="val -7353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ผลคะแนน</a:t>
            </a: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322263" y="5792788"/>
            <a:ext cx="832167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de-DE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ผลคะแนนจะเป็นตัวบอกว่าคุณออกเสียงได้ดีแค่ไหน เทียบกับเจ้าของภาษา เป้าหมายคือได้อย่างน้อย 80%</a:t>
            </a:r>
            <a:endParaRPr lang="th-TH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354263" y="4627563"/>
            <a:ext cx="252412" cy="1809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43" name="Rectangle 142"/>
          <p:cNvSpPr>
            <a:spLocks noChangeArrowheads="1"/>
          </p:cNvSpPr>
          <p:nvPr/>
        </p:nvSpPr>
        <p:spPr bwMode="auto">
          <a:xfrm>
            <a:off x="498475" y="5500688"/>
            <a:ext cx="8229600" cy="1016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de-DE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เมื่อคุณฝึกออกเสียงแต่ละคำผ่านเกณฑ์แล้ว ซอฟต์แวร์จะย้อนกลับมาให้คุณฝึกออกเสียงเป็นประโยคอีกครั้งนึง (เป้าหมายคือเส้นประสีดำที่อยู่เหนือคำศัพท์)</a:t>
            </a:r>
            <a:endParaRPr lang="th-TH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1" name="Rounded Rectangular Callout 120"/>
          <p:cNvSpPr/>
          <p:nvPr/>
        </p:nvSpPr>
        <p:spPr>
          <a:xfrm>
            <a:off x="3143250" y="3052763"/>
            <a:ext cx="2786063" cy="857250"/>
          </a:xfrm>
          <a:prstGeom prst="wedgeRoundRectCallout">
            <a:avLst>
              <a:gd name="adj1" fmla="val -78106"/>
              <a:gd name="adj2" fmla="val 1266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/>
              <a:t>คลิกเพื่อฟังเสียงจากเจ้าของภาษา</a:t>
            </a:r>
          </a:p>
        </p:txBody>
      </p:sp>
      <p:sp>
        <p:nvSpPr>
          <p:cNvPr id="125" name="Rounded Rectangular Callout 124"/>
          <p:cNvSpPr/>
          <p:nvPr/>
        </p:nvSpPr>
        <p:spPr>
          <a:xfrm>
            <a:off x="4106863" y="3076575"/>
            <a:ext cx="2786062" cy="857250"/>
          </a:xfrm>
          <a:prstGeom prst="wedgeRoundRectCallout">
            <a:avLst>
              <a:gd name="adj1" fmla="val -78106"/>
              <a:gd name="adj2" fmla="val 1266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/>
              <a:t>พูดประโยคใส่ไมโครโฟน</a:t>
            </a:r>
            <a:endParaRPr lang="th-TH" b="1" dirty="0"/>
          </a:p>
        </p:txBody>
      </p:sp>
      <p:sp>
        <p:nvSpPr>
          <p:cNvPr id="142" name="Rounded Rectangular Callout 141"/>
          <p:cNvSpPr/>
          <p:nvPr/>
        </p:nvSpPr>
        <p:spPr>
          <a:xfrm>
            <a:off x="4538663" y="3052763"/>
            <a:ext cx="4178300" cy="1792287"/>
          </a:xfrm>
          <a:prstGeom prst="wedgeRoundRectCallout">
            <a:avLst>
              <a:gd name="adj1" fmla="val -94716"/>
              <a:gd name="adj2" fmla="val 366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cs typeface="+mj-cs"/>
              </a:rPr>
              <a:t>เมื่อฝึกออกเสียงประโยคต่างๆไประยะหนึ่ง ระบบจะให้คุณ</a:t>
            </a:r>
            <a:r>
              <a:rPr lang="de-DE" dirty="0">
                <a:cs typeface="+mj-cs"/>
              </a:rPr>
              <a:t>ฝึกคำศัพท์ในประโยค</a:t>
            </a:r>
            <a:r>
              <a:rPr lang="th-TH" dirty="0">
                <a:cs typeface="+mj-cs"/>
              </a:rPr>
              <a:t> </a:t>
            </a:r>
            <a:r>
              <a:rPr lang="de-DE" dirty="0">
                <a:cs typeface="+mj-cs"/>
              </a:rPr>
              <a:t>ที่คุณยังออกเสียงไม่ชัดเจน</a:t>
            </a:r>
            <a:r>
              <a:rPr lang="th-TH" dirty="0">
                <a:cs typeface="+mj-cs"/>
              </a:rPr>
              <a:t>โดยอัตโนมัติ</a:t>
            </a:r>
            <a:endParaRPr lang="th-TH" b="1" dirty="0">
              <a:cs typeface="+mj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6" grpId="0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3" grpId="0" animBg="1"/>
      <p:bldP spid="121" grpId="0" animBg="1"/>
      <p:bldP spid="121" grpId="1" animBg="1"/>
      <p:bldP spid="125" grpId="0" animBg="1"/>
      <p:bldP spid="125" grpId="1" animBg="1"/>
      <p:bldP spid="1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Workshop  - 10 minutes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1025" y="1204913"/>
            <a:ext cx="51847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1613" y="4953000"/>
            <a:ext cx="8799512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400">
                <a:latin typeface="Tahoma" pitchFamily="34" charset="0"/>
                <a:cs typeface="Tahoma" pitchFamily="34" charset="0"/>
              </a:rPr>
              <a:t>เข้าบทเรียน </a:t>
            </a:r>
            <a:r>
              <a:rPr lang="en-US" sz="2400">
                <a:latin typeface="Tahoma" pitchFamily="34" charset="0"/>
                <a:cs typeface="Tahoma" pitchFamily="34" charset="0"/>
              </a:rPr>
              <a:t>English A1-A2 → English Course A1 → Nice to meet you → Nice to meet you, too.</a:t>
            </a:r>
            <a:endParaRPr lang="th-TH" sz="2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2875" y="0"/>
            <a:ext cx="3071813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3929063"/>
            <a:ext cx="7429500" cy="68421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ระบบฝึกคำศัพท์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3513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538" y="1454150"/>
            <a:ext cx="62865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2 วิธีการเลือกคำ สำหรับฝึกคำศัพท์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857250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2400" b="1" smtClean="0">
                <a:latin typeface="Tahoma" pitchFamily="34" charset="0"/>
                <a:cs typeface="Tahoma" pitchFamily="34" charset="0"/>
              </a:rPr>
              <a:t>วิธีที่1 คลิกขวาที่คำศัพท์ในแบบฝึกหัด</a:t>
            </a:r>
          </a:p>
          <a:p>
            <a:pPr eaLnBrk="1" hangingPunct="1">
              <a:buFont typeface="Arial" pitchFamily="34" charset="0"/>
              <a:buNone/>
            </a:pPr>
            <a:endParaRPr lang="en-US" sz="2400" b="1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72088" y="3868738"/>
            <a:ext cx="287337" cy="14446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013450" y="3579813"/>
            <a:ext cx="142875" cy="1444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156075" y="5091113"/>
            <a:ext cx="3349625" cy="1006475"/>
          </a:xfrm>
          <a:prstGeom prst="wedgeRoundRectCallout">
            <a:avLst>
              <a:gd name="adj1" fmla="val -12755"/>
              <a:gd name="adj2" fmla="val -1591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1. คลิกขวาที่คำศัพท์ที่ต้องการในหน้าต่างเรียน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013450" y="1708150"/>
            <a:ext cx="2816225" cy="1128713"/>
          </a:xfrm>
          <a:prstGeom prst="wedgeRoundRectCallout">
            <a:avLst>
              <a:gd name="adj1" fmla="val -45710"/>
              <a:gd name="adj2" fmla="val 11408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เลือกเมนูเพิ่มคำศัพท์ (สัญลักษณ์รูปตัว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 วิธี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การเลือกคำ สำหรับฝึกคำศัพท์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2163" y="2628900"/>
            <a:ext cx="741362" cy="25241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4950" y="1500188"/>
            <a:ext cx="6330950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ular Callout 9"/>
          <p:cNvSpPr/>
          <p:nvPr/>
        </p:nvSpPr>
        <p:spPr>
          <a:xfrm>
            <a:off x="4597400" y="2273300"/>
            <a:ext cx="2659063" cy="773113"/>
          </a:xfrm>
          <a:prstGeom prst="wedgeRoundRectCallout">
            <a:avLst>
              <a:gd name="adj1" fmla="val -134697"/>
              <a:gd name="adj2" fmla="val 1276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2. คลิกขวาที่ชื่อแบบฝึกหัด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6613" y="4725988"/>
            <a:ext cx="971550" cy="1428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332163" y="3698875"/>
            <a:ext cx="3021012" cy="1027113"/>
          </a:xfrm>
          <a:prstGeom prst="wedgeRoundRectCallout">
            <a:avLst>
              <a:gd name="adj1" fmla="val -59576"/>
              <a:gd name="adj2" fmla="val 5613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เลือกเมนูเพิ่มคำศัพท์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857250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2400" b="1" smtClean="0">
                <a:latin typeface="Tahoma" pitchFamily="34" charset="0"/>
                <a:cs typeface="Tahoma" pitchFamily="34" charset="0"/>
              </a:rPr>
              <a:t>วิธีที่2 คลิกขวาที่ชื่อแบบฝึกหัด</a:t>
            </a:r>
          </a:p>
          <a:p>
            <a:pPr eaLnBrk="1" hangingPunct="1">
              <a:buFont typeface="Arial" pitchFamily="34" charset="0"/>
              <a:buNone/>
            </a:pPr>
            <a:endParaRPr lang="en-US" sz="2400" b="1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1"/>
          <p:cNvPicPr>
            <a:picLocks noChangeAspect="1"/>
          </p:cNvPicPr>
          <p:nvPr/>
        </p:nvPicPr>
        <p:blipFill>
          <a:blip r:embed="rId3"/>
          <a:srcRect l="832" t="2911" r="1285" b="21051"/>
          <a:stretch>
            <a:fillRect/>
          </a:stretch>
        </p:blipFill>
        <p:spPr bwMode="auto">
          <a:xfrm>
            <a:off x="152400" y="1071563"/>
            <a:ext cx="88392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47466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ระบบฝึกคำศัพท์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 → </a:t>
            </a: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การ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714375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1800" b="1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โฟลเดอร์สีเขียว</a:t>
            </a:r>
            <a:r>
              <a:rPr lang="th-TH" sz="1800" b="1" smtClean="0">
                <a:latin typeface="Tahoma" pitchFamily="34" charset="0"/>
                <a:cs typeface="Tahoma" pitchFamily="34" charset="0"/>
              </a:rPr>
              <a:t>ใน แผนอัจฉริยะ เป็นที่ ๆ คุณสามารถฝึกคำศัพท์ของคุณ</a:t>
            </a:r>
          </a:p>
          <a:p>
            <a:pPr eaLnBrk="1" hangingPunct="1">
              <a:buFont typeface="Arial" pitchFamily="34" charset="0"/>
              <a:buNone/>
            </a:pPr>
            <a:endParaRPr lang="en-US" sz="1800" b="1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50" y="3000375"/>
            <a:ext cx="1862138" cy="5762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42875" y="4214813"/>
            <a:ext cx="2701925" cy="560387"/>
          </a:xfrm>
          <a:prstGeom prst="wedgeRoundRectCallout">
            <a:avLst>
              <a:gd name="adj1" fmla="val -12347"/>
              <a:gd name="adj2" fmla="val -15859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โฟลเดอร์คำศัพท์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7800" y="5429250"/>
            <a:ext cx="8810625" cy="10779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Vocabulary list </a:t>
            </a:r>
            <a:r>
              <a:rPr lang="th-TH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รายการคำศัพท์</a:t>
            </a:r>
            <a:r>
              <a:rPr lang="th-TH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เป็นที่เก็บคำศัพท์ต่าง ๆ</a:t>
            </a:r>
            <a:r>
              <a:rPr lang="th-TH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ทั้งหมด 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ที่ต้องการฝึกเพิ่มเติม</a:t>
            </a:r>
            <a:endParaRPr lang="th-TH" sz="16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My words </a:t>
            </a:r>
            <a:r>
              <a:rPr lang="th-TH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คำศัพท์ของฉัน</a:t>
            </a:r>
            <a:r>
              <a:rPr lang="th-TH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สำหรับฝึกและจัดการกับคำศัพท์ที่เลือกไว้</a:t>
            </a:r>
            <a:endParaRPr lang="th-TH" sz="16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My index card boxes </a:t>
            </a:r>
            <a:r>
              <a:rPr lang="th-TH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กล่องบัตรคำศัพท์ของฉัน</a:t>
            </a:r>
            <a:r>
              <a:rPr lang="th-TH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th-TH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เพื่อฝึกคำศัพท์ใหม่ ๆ และทบทวนคำศัพท์เก่า ๆ อย่างเป็นขั้นตอน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7188" y="3106738"/>
            <a:ext cx="900112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7188" y="3249613"/>
            <a:ext cx="900112" cy="17938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188" y="3357563"/>
            <a:ext cx="1008062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www.applitech.co.th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เมนูบาร์ →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Options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  </a:t>
            </a:r>
          </a:p>
        </p:txBody>
      </p:sp>
      <p:pic>
        <p:nvPicPr>
          <p:cNvPr id="5" name="Content Placeholder 5" descr="m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1120775"/>
            <a:ext cx="8170863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76263" y="3482975"/>
          <a:ext cx="8028267" cy="30175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076144"/>
                <a:gridCol w="4952123"/>
              </a:tblGrid>
              <a:tr h="299781"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ตัวเลือก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การทำงาน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วิดีโอติวเตอร์</a:t>
                      </a:r>
                      <a:endParaRPr lang="th-TH" sz="2400" dirty="0" smtClean="0">
                        <a:cs typeface="+mj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ทำเครื่องหมายถูก เพื่อ เปิด/ปิด วิดีโอติวเตอร์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การรับรู้เสียงพูด</a:t>
                      </a:r>
                      <a:endParaRPr lang="th-TH" sz="2400" dirty="0" smtClean="0">
                        <a:cs typeface="+mj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ทำเครื่องหมายถูก</a:t>
                      </a:r>
                      <a:r>
                        <a:rPr lang="th-TH" sz="2400" baseline="0" dirty="0" smtClean="0"/>
                        <a:t> </a:t>
                      </a:r>
                      <a:r>
                        <a:rPr lang="th-TH" sz="2400" dirty="0" smtClean="0"/>
                        <a:t>เพื่อ เปิด/ปิด ระบบการรับรู้เสียงพูด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การปรับเทียบไมโครโฟน...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ปรับเทียบไมโครโฟน เพื่อให้ผลการรับรู้เสียงพูดมีประสิทธิภาพมากที่สุด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ข้อมูล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ให้ข้อมูลเกี่ยวกับเวอร์ชั่นของซอฟต์แวร์และระบบคอมพิวเตอร์ของคุณ</a:t>
                      </a:r>
                      <a:endParaRPr lang="th-TH" sz="2400" dirty="0"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8" name="Picture 10" descr="optio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4225" y="1614488"/>
            <a:ext cx="15049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215188" y="1357313"/>
            <a:ext cx="428625" cy="214312"/>
          </a:xfrm>
          <a:prstGeom prst="rect">
            <a:avLst/>
          </a:prstGeom>
          <a:noFill/>
          <a:ln w="38100">
            <a:solidFill>
              <a:srgbClr val="FF0000">
                <a:alpha val="77000"/>
              </a:srgb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รูปแบบการฝึกคำศัพท์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7858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2400" b="1" smtClean="0">
                <a:latin typeface="Tahoma" pitchFamily="34" charset="0"/>
                <a:cs typeface="Tahoma" pitchFamily="34" charset="0"/>
              </a:rPr>
              <a:t>1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) </a:t>
            </a:r>
            <a:r>
              <a:rPr lang="th-TH" sz="2400" b="1" smtClean="0">
                <a:latin typeface="Tahoma" pitchFamily="34" charset="0"/>
                <a:cs typeface="Tahoma" pitchFamily="34" charset="0"/>
              </a:rPr>
              <a:t>การจดจำ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5750" y="5792788"/>
            <a:ext cx="8429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000" b="1">
                <a:latin typeface="Tahoma" pitchFamily="34" charset="0"/>
                <a:cs typeface="Tahoma" pitchFamily="34" charset="0"/>
              </a:rPr>
              <a:t>วิธีการ </a:t>
            </a:r>
            <a:r>
              <a:rPr lang="en-US" sz="2000" b="1">
                <a:latin typeface="Tahoma" pitchFamily="34" charset="0"/>
                <a:cs typeface="Tahoma" pitchFamily="34" charset="0"/>
              </a:rPr>
              <a:t>: </a:t>
            </a:r>
            <a:r>
              <a:rPr lang="th-TH" sz="2000" b="1">
                <a:latin typeface="Tahoma" pitchFamily="34" charset="0"/>
                <a:cs typeface="Tahoma" pitchFamily="34" charset="0"/>
              </a:rPr>
              <a:t>นึกคำศัพท์หรือความหมายจากโจทย์ที่ให้มา จากนั้นกด </a:t>
            </a:r>
            <a:r>
              <a:rPr lang="en-US" sz="2000" b="1">
                <a:latin typeface="Tahoma" pitchFamily="34" charset="0"/>
                <a:cs typeface="Tahoma" pitchFamily="34" charset="0"/>
              </a:rPr>
              <a:t>ALT </a:t>
            </a:r>
            <a:r>
              <a:rPr lang="th-TH" sz="2000" b="1">
                <a:latin typeface="Tahoma" pitchFamily="34" charset="0"/>
                <a:cs typeface="Tahoma" pitchFamily="34" charset="0"/>
              </a:rPr>
              <a:t>เพื่อเช็คคำตอบ</a:t>
            </a:r>
            <a:endParaRPr lang="th-TH" sz="2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1163" t="2953" r="952" b="7491"/>
          <a:stretch>
            <a:fillRect/>
          </a:stretch>
        </p:blipFill>
        <p:spPr bwMode="auto">
          <a:xfrm>
            <a:off x="1420813" y="1214438"/>
            <a:ext cx="63023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3429000" y="2355850"/>
            <a:ext cx="252413" cy="17938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357563" y="3857625"/>
            <a:ext cx="3895725" cy="1068388"/>
          </a:xfrm>
          <a:prstGeom prst="wedgeRoundRectCallout">
            <a:avLst>
              <a:gd name="adj1" fmla="val -44650"/>
              <a:gd name="adj2" fmla="val -175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คลิกที่รูปตา เพื่อสลับรูปแบบการจดจำ (จำคำศัพท์ หรือ จำความหมาย)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/>
          <a:srcRect l="29930" t="28802" r="1076" b="18208"/>
          <a:stretch>
            <a:fillRect/>
          </a:stretch>
        </p:blipFill>
        <p:spPr bwMode="auto">
          <a:xfrm>
            <a:off x="3286125" y="2500313"/>
            <a:ext cx="44291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ounded Rectangular Callout 19"/>
          <p:cNvSpPr/>
          <p:nvPr/>
        </p:nvSpPr>
        <p:spPr>
          <a:xfrm>
            <a:off x="5786438" y="2000250"/>
            <a:ext cx="3079750" cy="925513"/>
          </a:xfrm>
          <a:prstGeom prst="wedgeRoundRectCallout">
            <a:avLst>
              <a:gd name="adj1" fmla="val 9675"/>
              <a:gd name="adj2" fmla="val -11730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คลิกที่ลูกศรสีเขียว</a:t>
            </a:r>
            <a:endParaRPr lang="th-TH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(รู้คำศัพท์) ไปยังคำถัดไป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071938" y="1714500"/>
            <a:ext cx="3160712" cy="925513"/>
          </a:xfrm>
          <a:prstGeom prst="wedgeRoundRectCallout">
            <a:avLst>
              <a:gd name="adj1" fmla="val 52778"/>
              <a:gd name="adj2" fmla="val -938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คลิกที่ลูกศรสี</a:t>
            </a:r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แดง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(ไม่รู้คำศัพท์) ไปยังคำถัดไป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9" grpId="0"/>
      <p:bldP spid="18" grpId="0" animBg="1"/>
      <p:bldP spid="18" grpId="1" animBg="1"/>
      <p:bldP spid="17" grpId="0" animBg="1"/>
      <p:bldP spid="17" grpId="1" animBg="1"/>
      <p:bldP spid="20" grpId="0" animBg="1"/>
      <p:bldP spid="20" grpId="1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/>
          <a:srcRect l="996" t="3117" r="1118" b="7277"/>
          <a:stretch>
            <a:fillRect/>
          </a:stretch>
        </p:blipFill>
        <p:spPr bwMode="auto">
          <a:xfrm>
            <a:off x="1428750" y="1214438"/>
            <a:ext cx="64293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รูปแบบการฝึกคำศัพท์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7858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2400" b="1" smtClean="0">
                <a:latin typeface="Tahoma" pitchFamily="34" charset="0"/>
                <a:cs typeface="Tahoma" pitchFamily="34" charset="0"/>
              </a:rPr>
              <a:t>2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)</a:t>
            </a:r>
            <a:r>
              <a:rPr lang="th-TH" sz="2400" b="1" smtClean="0">
                <a:latin typeface="Tahoma" pitchFamily="34" charset="0"/>
                <a:cs typeface="Tahoma" pitchFamily="34" charset="0"/>
              </a:rPr>
              <a:t> การแปล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/>
          <a:srcRect l="33070" t="28419" r="43440" b="62627"/>
          <a:stretch>
            <a:fillRect/>
          </a:stretch>
        </p:blipFill>
        <p:spPr bwMode="auto">
          <a:xfrm>
            <a:off x="3675063" y="2608263"/>
            <a:ext cx="15398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3500438" y="2500313"/>
            <a:ext cx="2000250" cy="7858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357563" y="3786188"/>
            <a:ext cx="3911600" cy="1270000"/>
          </a:xfrm>
          <a:prstGeom prst="wedgeRoundRectCallout">
            <a:avLst>
              <a:gd name="adj1" fmla="val -23496"/>
              <a:gd name="adj2" fmla="val -1020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พิมพ์คำ</a:t>
            </a: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ศัพท์</a:t>
            </a:r>
            <a:r>
              <a:rPr lang="de-DE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ที่ถูกต้องลงในช่องว่าง</a:t>
            </a: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หรือพูดออกเสียงคำศัพท์ใส่ไมโครโฟนถ้าออกเสียงถูกต้อง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1"/>
          <p:cNvPicPr>
            <a:picLocks noChangeAspect="1" noChangeArrowheads="1"/>
          </p:cNvPicPr>
          <p:nvPr/>
        </p:nvPicPr>
        <p:blipFill>
          <a:blip r:embed="rId3"/>
          <a:srcRect l="996" t="3117" r="1118" b="7277"/>
          <a:stretch>
            <a:fillRect/>
          </a:stretch>
        </p:blipFill>
        <p:spPr bwMode="auto">
          <a:xfrm>
            <a:off x="1428750" y="1214438"/>
            <a:ext cx="64293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รูปแบบการฝึกคำศัพท์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6085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7858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2400" b="1" smtClean="0">
                <a:latin typeface="Tahoma" pitchFamily="34" charset="0"/>
                <a:cs typeface="Tahoma" pitchFamily="34" charset="0"/>
              </a:rPr>
              <a:t>2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)</a:t>
            </a:r>
            <a:r>
              <a:rPr lang="th-TH" sz="2400" b="1" smtClean="0">
                <a:latin typeface="Tahoma" pitchFamily="34" charset="0"/>
                <a:cs typeface="Tahoma" pitchFamily="34" charset="0"/>
              </a:rPr>
              <a:t> การแปล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 l="30412" t="8424" r="2042" b="22649"/>
          <a:stretch>
            <a:fillRect/>
          </a:stretch>
        </p:blipFill>
        <p:spPr bwMode="auto">
          <a:xfrm>
            <a:off x="3357563" y="1500188"/>
            <a:ext cx="44291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214813" y="1428750"/>
            <a:ext cx="1857375" cy="5715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00813" y="1428750"/>
            <a:ext cx="2143125" cy="785813"/>
          </a:xfrm>
          <a:prstGeom prst="wedgeRoundRectCallout">
            <a:avLst>
              <a:gd name="adj1" fmla="val -78411"/>
              <a:gd name="adj2" fmla="val -1374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ฝึกการออกเสียง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6089" name="Rectangle 15"/>
          <p:cNvSpPr>
            <a:spLocks noChangeArrowheads="1"/>
          </p:cNvSpPr>
          <p:nvPr/>
        </p:nvSpPr>
        <p:spPr bwMode="auto">
          <a:xfrm>
            <a:off x="214313" y="5715000"/>
            <a:ext cx="8643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400" b="1"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2400" b="1">
                <a:latin typeface="Tahoma" pitchFamily="34" charset="0"/>
                <a:cs typeface="Tahoma" pitchFamily="34" charset="0"/>
              </a:rPr>
              <a:t>: </a:t>
            </a:r>
            <a:r>
              <a:rPr lang="th-TH" sz="2400">
                <a:latin typeface="Tahoma" pitchFamily="34" charset="0"/>
                <a:cs typeface="Tahoma" pitchFamily="34" charset="0"/>
              </a:rPr>
              <a:t>สามารถ</a:t>
            </a:r>
            <a:r>
              <a:rPr lang="de-DE" sz="2400">
                <a:latin typeface="Tahoma" pitchFamily="34" charset="0"/>
                <a:cs typeface="Tahoma" pitchFamily="34" charset="0"/>
              </a:rPr>
              <a:t>กด</a:t>
            </a:r>
            <a:r>
              <a:rPr lang="de-DE" sz="2400" b="1">
                <a:latin typeface="Tahoma" pitchFamily="34" charset="0"/>
                <a:cs typeface="Tahoma" pitchFamily="34" charset="0"/>
              </a:rPr>
              <a:t> Enter </a:t>
            </a:r>
            <a:r>
              <a:rPr lang="de-DE" sz="2400">
                <a:latin typeface="Tahoma" pitchFamily="34" charset="0"/>
                <a:cs typeface="Tahoma" pitchFamily="34" charset="0"/>
              </a:rPr>
              <a:t>สำหรับไปสู่คำศัพท์ถัดไป </a:t>
            </a:r>
            <a:r>
              <a:rPr lang="th-TH" sz="2400">
                <a:latin typeface="Tahoma" pitchFamily="34" charset="0"/>
                <a:cs typeface="Tahoma" pitchFamily="34" charset="0"/>
              </a:rPr>
              <a:t> </a:t>
            </a:r>
            <a:r>
              <a:rPr lang="de-DE" sz="2400">
                <a:latin typeface="Tahoma" pitchFamily="34" charset="0"/>
                <a:cs typeface="Tahoma" pitchFamily="34" charset="0"/>
              </a:rPr>
              <a:t>หรือคลิกที่ปุ่มลูกศรเดินหน้า ทางด้านบนขวาของหน้าต่าง</a:t>
            </a:r>
            <a:r>
              <a:rPr lang="th-TH" sz="2400">
                <a:latin typeface="Tahoma" pitchFamily="34" charset="0"/>
                <a:cs typeface="Tahoma" pitchFamily="34" charset="0"/>
              </a:rPr>
              <a:t>เรียน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86438" y="1214438"/>
            <a:ext cx="714375" cy="2143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5843588" y="142875"/>
            <a:ext cx="2800350" cy="857250"/>
          </a:xfrm>
          <a:prstGeom prst="wedgeRoundRectCallout">
            <a:avLst>
              <a:gd name="adj1" fmla="val -33854"/>
              <a:gd name="adj2" fmla="val 7605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ตรวจคำตอบ โดยคลิก </a:t>
            </a:r>
            <a:r>
              <a:rPr lang="de-DE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ตรวจคำตอบ</a:t>
            </a:r>
            <a:endParaRPr lang="th-TH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6092" name="Picture 13"/>
          <p:cNvPicPr>
            <a:picLocks noChangeAspect="1" noChangeArrowheads="1"/>
          </p:cNvPicPr>
          <p:nvPr/>
        </p:nvPicPr>
        <p:blipFill>
          <a:blip r:embed="rId4"/>
          <a:srcRect l="33070" t="28419" r="43440" b="62627"/>
          <a:stretch>
            <a:fillRect/>
          </a:stretch>
        </p:blipFill>
        <p:spPr bwMode="auto">
          <a:xfrm>
            <a:off x="3571875" y="2536825"/>
            <a:ext cx="15398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 l="1163" t="3117" r="954" b="7277"/>
          <a:stretch>
            <a:fillRect/>
          </a:stretch>
        </p:blipFill>
        <p:spPr bwMode="auto">
          <a:xfrm>
            <a:off x="1428750" y="1214438"/>
            <a:ext cx="64293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รูปแบบการฝึกคำศัพท์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7109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7858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2400" b="1" smtClean="0">
                <a:latin typeface="Tahoma" pitchFamily="34" charset="0"/>
                <a:cs typeface="Tahoma" pitchFamily="34" charset="0"/>
              </a:rPr>
              <a:t>3</a:t>
            </a:r>
            <a:r>
              <a:rPr lang="en-US" sz="2400" b="1" smtClean="0">
                <a:latin typeface="Tahoma" pitchFamily="34" charset="0"/>
                <a:cs typeface="Tahoma" pitchFamily="34" charset="0"/>
              </a:rPr>
              <a:t>)</a:t>
            </a:r>
            <a:r>
              <a:rPr lang="th-TH" sz="2400" b="1" smtClean="0">
                <a:latin typeface="Tahoma" pitchFamily="34" charset="0"/>
                <a:cs typeface="Tahoma" pitchFamily="34" charset="0"/>
              </a:rPr>
              <a:t> เขียนตามคำบอก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00625" y="2286000"/>
            <a:ext cx="539750" cy="25241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000750" y="928688"/>
            <a:ext cx="2786063" cy="865187"/>
          </a:xfrm>
          <a:prstGeom prst="wedgeRoundRectCallout">
            <a:avLst>
              <a:gd name="adj1" fmla="val -69789"/>
              <a:gd name="adj2" fmla="val 1071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คลิกที่สัญลักษณ์รูปลำโพง  เพื่อฟังคำศัพท์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00438" y="2500313"/>
            <a:ext cx="2000250" cy="7858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571875" y="3429000"/>
            <a:ext cx="2568575" cy="863600"/>
          </a:xfrm>
          <a:prstGeom prst="wedgeRoundRectCallout">
            <a:avLst>
              <a:gd name="adj1" fmla="val -17632"/>
              <a:gd name="adj2" fmla="val -83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พิมพ์คำศัพท์ที่ได้ยิน ลงในช่องว่าง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/>
          <a:srcRect l="33070" t="28419" r="43440" b="62627"/>
          <a:stretch>
            <a:fillRect/>
          </a:stretch>
        </p:blipFill>
        <p:spPr bwMode="auto">
          <a:xfrm>
            <a:off x="3532188" y="2571750"/>
            <a:ext cx="15398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2" grpId="0" animBg="1"/>
      <p:bldP spid="12" grpId="1" animBg="1"/>
      <p:bldP spid="17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/>
          <p:cNvPicPr>
            <a:picLocks noChangeAspect="1" noChangeArrowheads="1"/>
          </p:cNvPicPr>
          <p:nvPr/>
        </p:nvPicPr>
        <p:blipFill>
          <a:blip r:embed="rId3"/>
          <a:srcRect l="1163" t="3117" r="954" b="7277"/>
          <a:stretch>
            <a:fillRect/>
          </a:stretch>
        </p:blipFill>
        <p:spPr bwMode="auto">
          <a:xfrm>
            <a:off x="1428750" y="1214438"/>
            <a:ext cx="64293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รูปแบบการฝึกคำศัพท์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8133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7858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b="1" smtClean="0">
                <a:latin typeface="Tahoma" pitchFamily="34" charset="0"/>
                <a:cs typeface="Tahoma" pitchFamily="34" charset="0"/>
              </a:rPr>
              <a:t>3)</a:t>
            </a:r>
            <a:r>
              <a:rPr lang="th-TH" sz="2400" b="1" smtClean="0">
                <a:latin typeface="Tahoma" pitchFamily="34" charset="0"/>
                <a:cs typeface="Tahoma" pitchFamily="34" charset="0"/>
              </a:rPr>
              <a:t> เขียนตามคำบอก</a:t>
            </a:r>
          </a:p>
        </p:txBody>
      </p:sp>
      <p:pic>
        <p:nvPicPr>
          <p:cNvPr id="48134" name="Picture 12"/>
          <p:cNvPicPr>
            <a:picLocks noChangeAspect="1" noChangeArrowheads="1"/>
          </p:cNvPicPr>
          <p:nvPr/>
        </p:nvPicPr>
        <p:blipFill>
          <a:blip r:embed="rId4"/>
          <a:srcRect l="30412" t="2911" r="954" b="22649"/>
          <a:stretch>
            <a:fillRect/>
          </a:stretch>
        </p:blipFill>
        <p:spPr bwMode="auto">
          <a:xfrm>
            <a:off x="3357563" y="1214438"/>
            <a:ext cx="450056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214813" y="1428750"/>
            <a:ext cx="1857375" cy="5715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00813" y="1428750"/>
            <a:ext cx="2214562" cy="642938"/>
          </a:xfrm>
          <a:prstGeom prst="wedgeRoundRectCallout">
            <a:avLst>
              <a:gd name="adj1" fmla="val -78411"/>
              <a:gd name="adj2" fmla="val -1374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ฝึกการออกเสียง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137" name="Rectangle 15"/>
          <p:cNvSpPr>
            <a:spLocks noChangeArrowheads="1"/>
          </p:cNvSpPr>
          <p:nvPr/>
        </p:nvSpPr>
        <p:spPr bwMode="auto">
          <a:xfrm>
            <a:off x="214313" y="5715000"/>
            <a:ext cx="86439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2400" b="1"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2400" b="1">
                <a:latin typeface="Tahoma" pitchFamily="34" charset="0"/>
                <a:cs typeface="Tahoma" pitchFamily="34" charset="0"/>
              </a:rPr>
              <a:t>: </a:t>
            </a:r>
            <a:r>
              <a:rPr lang="th-TH" sz="2400">
                <a:latin typeface="Tahoma" pitchFamily="34" charset="0"/>
                <a:cs typeface="Tahoma" pitchFamily="34" charset="0"/>
              </a:rPr>
              <a:t>สามารถ</a:t>
            </a:r>
            <a:r>
              <a:rPr lang="de-DE" sz="2400">
                <a:latin typeface="Tahoma" pitchFamily="34" charset="0"/>
                <a:cs typeface="Tahoma" pitchFamily="34" charset="0"/>
              </a:rPr>
              <a:t>กด</a:t>
            </a:r>
            <a:r>
              <a:rPr lang="de-DE" sz="2400" b="1">
                <a:latin typeface="Tahoma" pitchFamily="34" charset="0"/>
                <a:cs typeface="Tahoma" pitchFamily="34" charset="0"/>
              </a:rPr>
              <a:t> Enter </a:t>
            </a:r>
            <a:r>
              <a:rPr lang="de-DE" sz="2400">
                <a:latin typeface="Tahoma" pitchFamily="34" charset="0"/>
                <a:cs typeface="Tahoma" pitchFamily="34" charset="0"/>
              </a:rPr>
              <a:t>สำหรับไปสู่คำศัพท์ถัดไป </a:t>
            </a:r>
            <a:r>
              <a:rPr lang="th-TH" sz="2400">
                <a:latin typeface="Tahoma" pitchFamily="34" charset="0"/>
                <a:cs typeface="Tahoma" pitchFamily="34" charset="0"/>
              </a:rPr>
              <a:t> </a:t>
            </a:r>
            <a:r>
              <a:rPr lang="de-DE" sz="2400">
                <a:latin typeface="Tahoma" pitchFamily="34" charset="0"/>
                <a:cs typeface="Tahoma" pitchFamily="34" charset="0"/>
              </a:rPr>
              <a:t>หรือคลิกที่ปุ่มลูกศรเดินหน้า ทางด้านบนขวาของหน้าต่าง</a:t>
            </a:r>
            <a:r>
              <a:rPr lang="th-TH" sz="2400">
                <a:latin typeface="Tahoma" pitchFamily="34" charset="0"/>
                <a:cs typeface="Tahoma" pitchFamily="34" charset="0"/>
              </a:rPr>
              <a:t>เรียน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71563"/>
            <a:ext cx="71437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875" y="222250"/>
            <a:ext cx="8432800" cy="684213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ระบบฝึกคำศัพท์แบบเป็นขั้นตอน</a:t>
            </a:r>
            <a:r>
              <a:rPr lang="th-TH" sz="2400" dirty="0" smtClean="0">
                <a:latin typeface="Tahoma" pitchFamily="34" charset="0"/>
                <a:cs typeface="Tahoma" pitchFamily="34" charset="0"/>
              </a:rPr>
              <a:t> → </a:t>
            </a:r>
            <a:r>
              <a:rPr lang="th-TH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2400" dirty="0" smtClean="0">
                <a:latin typeface="Tahoma" pitchFamily="34" charset="0"/>
                <a:cs typeface="Tahoma" pitchFamily="34" charset="0"/>
              </a:rPr>
              <a:t>การทบทวนคำศัพท์</a:t>
            </a:r>
            <a:endParaRPr lang="de-DE" sz="2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688" y="5635625"/>
            <a:ext cx="8448675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ซึ่งคำสั่งนี้จะ Copy คำที่เลือกไว้ลงใน โฟลเดอร์ ใหม่ที่ชื่อ </a:t>
            </a:r>
            <a:r>
              <a:rPr lang="de-DE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การทบทวน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คุณสามารถลบคำศัพท์ต่าง ๆ ออกจาก โฟลเดอร์ นี้ เมื่อใดก็ได้ โดยคำศัพท์เหล่านั้นจะไม่ถูกลบออกจาก</a:t>
            </a:r>
            <a:r>
              <a:rPr lang="th-TH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ระบบ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ฝึกคำศัพท์ ผลคะแนนของแต่ละคำ จะยังคงถูกบันทึกไว้ใน </a:t>
            </a:r>
            <a:r>
              <a:rPr lang="de-DE" sz="16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รายการคำศัพท์</a:t>
            </a:r>
            <a:r>
              <a:rPr lang="de-DE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th-TH" sz="16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7375" y="3535363"/>
            <a:ext cx="842963" cy="1428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7313" y="3500438"/>
            <a:ext cx="571500" cy="1143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786188" y="3286125"/>
            <a:ext cx="3248025" cy="887413"/>
          </a:xfrm>
          <a:prstGeom prst="wedgeRoundRectCallout">
            <a:avLst>
              <a:gd name="adj1" fmla="val -110451"/>
              <a:gd name="adj2" fmla="val 838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เลือกคำศัพท์</a:t>
            </a:r>
            <a:r>
              <a:rPr lang="de-DE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โฟลเดอร์คำศัพท์ของฉัน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(My words)</a:t>
            </a:r>
            <a:endParaRPr lang="th-TH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286125" y="2071688"/>
            <a:ext cx="2862263" cy="866775"/>
          </a:xfrm>
          <a:prstGeom prst="wedgeRoundRectCallout">
            <a:avLst>
              <a:gd name="adj1" fmla="val -80378"/>
              <a:gd name="adj2" fmla="val 12336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คลิกขวาและเลือก </a:t>
            </a:r>
            <a:r>
              <a:rPr lang="de-DE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การทบทวน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3" grpId="0" animBg="1"/>
      <p:bldP spid="13" grpId="1" animBg="1"/>
      <p:bldP spid="11" grpId="0" animBg="1"/>
      <p:bldP spid="11" grpId="1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/>
          <a:srcRect l="1163" t="3117" r="1118" b="6236"/>
          <a:stretch>
            <a:fillRect/>
          </a:stretch>
        </p:blipFill>
        <p:spPr bwMode="auto">
          <a:xfrm>
            <a:off x="1143000" y="1071563"/>
            <a:ext cx="71437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ระบบฝึกคำศัพท์แบบเป็นขั้นตอน</a:t>
            </a:r>
            <a:r>
              <a:rPr lang="th-TH" sz="2400" dirty="0" smtClean="0">
                <a:latin typeface="Tahoma" pitchFamily="34" charset="0"/>
                <a:cs typeface="Tahoma" pitchFamily="34" charset="0"/>
              </a:rPr>
              <a:t> → </a:t>
            </a:r>
            <a:r>
              <a:rPr lang="th-TH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2400" dirty="0" smtClean="0">
                <a:latin typeface="Tahoma" pitchFamily="34" charset="0"/>
                <a:cs typeface="Tahoma" pitchFamily="34" charset="0"/>
              </a:rPr>
              <a:t>กล่องบัตรคำศัพท์</a:t>
            </a:r>
          </a:p>
        </p:txBody>
      </p:sp>
      <p:sp>
        <p:nvSpPr>
          <p:cNvPr id="8" name="Rectangle 7"/>
          <p:cNvSpPr/>
          <p:nvPr/>
        </p:nvSpPr>
        <p:spPr>
          <a:xfrm>
            <a:off x="1285875" y="2500313"/>
            <a:ext cx="571500" cy="10795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44763" y="2092325"/>
            <a:ext cx="4098925" cy="1193800"/>
          </a:xfrm>
          <a:prstGeom prst="wedgeRoundRectCallout">
            <a:avLst>
              <a:gd name="adj1" fmla="val -67405"/>
              <a:gd name="adj2" fmla="val 383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เลือกคำศัพท์</a:t>
            </a:r>
            <a:r>
              <a:rPr lang="de-DE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ใน</a:t>
            </a:r>
            <a:r>
              <a:rPr lang="th-TH" sz="2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โฟลเดอร์คำศัพท์ของฉัน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(My words)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00313" y="4071938"/>
            <a:ext cx="857250" cy="2857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857625" y="4071938"/>
            <a:ext cx="3895725" cy="1066800"/>
          </a:xfrm>
          <a:prstGeom prst="wedgeRoundRectCallout">
            <a:avLst>
              <a:gd name="adj1" fmla="val -66882"/>
              <a:gd name="adj2" fmla="val -332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เลือกเมนู เพิ่มในกล่องบัตรคำศัพท์ → </a:t>
            </a:r>
            <a:r>
              <a:rPr lang="en-US" sz="20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Index card box</a:t>
            </a:r>
            <a:endParaRPr lang="th-TH" sz="20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3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/>
          <a:srcRect l="1163" t="3322" r="954" b="5405"/>
          <a:stretch>
            <a:fillRect/>
          </a:stretch>
        </p:blipFill>
        <p:spPr bwMode="auto">
          <a:xfrm>
            <a:off x="1143000" y="1071563"/>
            <a:ext cx="71437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ระบบฝึกคำศัพท์แบบเป็นขั้นตอน</a:t>
            </a:r>
            <a:r>
              <a:rPr lang="th-TH" sz="2400" dirty="0" smtClean="0">
                <a:latin typeface="Tahoma" pitchFamily="34" charset="0"/>
                <a:cs typeface="Tahoma" pitchFamily="34" charset="0"/>
              </a:rPr>
              <a:t> → </a:t>
            </a:r>
            <a:r>
              <a:rPr lang="th-TH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2400" dirty="0" smtClean="0">
                <a:latin typeface="Tahoma" pitchFamily="34" charset="0"/>
                <a:cs typeface="Tahoma" pitchFamily="34" charset="0"/>
              </a:rPr>
              <a:t>กล่องบัตรคำศัพท์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6125" y="1857375"/>
            <a:ext cx="4857750" cy="264318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4313" y="5727700"/>
            <a:ext cx="84724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latin typeface="Tahoma" pitchFamily="34" charset="0"/>
                <a:cs typeface="Tahoma" pitchFamily="34" charset="0"/>
              </a:rPr>
              <a:t>กล่องบัตรคำศัพท์</a:t>
            </a:r>
            <a:r>
              <a:rPr lang="de-DE" sz="2000">
                <a:latin typeface="Tahoma" pitchFamily="34" charset="0"/>
                <a:cs typeface="Tahoma" pitchFamily="34" charset="0"/>
              </a:rPr>
              <a:t> นั้น ประกอบด้วย 5 ขั้นตอน คำศัพท์จะถูกย้อนกลับมาให้ฝึกซ้ำอย่างเป็นระบบ จนกระทั่งผู้เรียนจดจำคำศัพท์นั้น ได้อย่างแม่นยำ </a:t>
            </a:r>
            <a:endParaRPr lang="th-TH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4975" y="1182688"/>
            <a:ext cx="6499225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การจัดการคำศัพท์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 → </a:t>
            </a:r>
            <a:r>
              <a:rPr lang="th-TH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การลบคำศัพท์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214563" y="5214938"/>
            <a:ext cx="5072062" cy="1187450"/>
          </a:xfrm>
          <a:prstGeom prst="wedgeRoundRectCallout">
            <a:avLst>
              <a:gd name="adj1" fmla="val -50796"/>
              <a:gd name="adj2" fmla="val -10790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คลิกขวาที่คำศัพท์ที่ต้องการลบ ในโฟลเดอร์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Vocabulary list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771900" y="1887538"/>
            <a:ext cx="2701925" cy="561975"/>
          </a:xfrm>
          <a:prstGeom prst="wedgeRoundRectCallout">
            <a:avLst>
              <a:gd name="adj1" fmla="val -77384"/>
              <a:gd name="adj2" fmla="val 14804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เลือกคำสั่งลบ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17788" y="2955925"/>
            <a:ext cx="396875" cy="2159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การพิมพ์รูปแบบต่างๆ ในแผนอัจฉริยะ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150" y="1000125"/>
            <a:ext cx="6977063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/>
          <a:srcRect l="711" t="2371" r="1421"/>
          <a:stretch>
            <a:fillRect/>
          </a:stretch>
        </p:blipFill>
        <p:spPr bwMode="auto">
          <a:xfrm>
            <a:off x="1282700" y="1536700"/>
            <a:ext cx="6484938" cy="28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460500" y="4095750"/>
            <a:ext cx="1133475" cy="5111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27025" y="4951413"/>
            <a:ext cx="3295650" cy="1066800"/>
          </a:xfrm>
          <a:prstGeom prst="wedgeRoundRectCallout">
            <a:avLst>
              <a:gd name="adj1" fmla="val -22537"/>
              <a:gd name="adj2" fmla="val -2766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คลิกขวาที่ตำแหน่งที่ต้องการในแผนอัจฉริยะ</a:t>
            </a:r>
            <a:endParaRPr lang="th-TH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2593975" y="1504950"/>
            <a:ext cx="6299200" cy="1676400"/>
          </a:xfrm>
          <a:prstGeom prst="wedgeRoundRectCallout">
            <a:avLst>
              <a:gd name="adj1" fmla="val -54558"/>
              <a:gd name="adj2" fmla="val 1013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เลือกคำสั่งต่างๆ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พิมพ์ - พิมพ์บทเรียนหรือแบบฝึกหัดที่เลือกไว้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พิมพ์แผนอัจฉริยะ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พิมพ์ผลคะแนน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พิมพ์ บัตรคำศัพท์ – พิมพ์บัตรคำศัพท์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เมนูบาร์  → ปรับเทียบไมโครโฟน  </a:t>
            </a:r>
          </a:p>
        </p:txBody>
      </p:sp>
      <p:pic>
        <p:nvPicPr>
          <p:cNvPr id="8196" name="Content Placeholder 5" descr="m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1120775"/>
            <a:ext cx="8170863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optio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4225" y="1614488"/>
            <a:ext cx="15049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ปรับเทียบ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5438" y="2659063"/>
            <a:ext cx="4651375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7148513" y="2136775"/>
            <a:ext cx="1476375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4000" y="2244725"/>
            <a:ext cx="1152525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1888" y="3313113"/>
            <a:ext cx="1152525" cy="175895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9100" y="5284788"/>
            <a:ext cx="1554163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48213" y="5191125"/>
            <a:ext cx="1428750" cy="4286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4513263" y="1414463"/>
            <a:ext cx="2362200" cy="871537"/>
          </a:xfrm>
          <a:prstGeom prst="wedgeRoundRectCallout">
            <a:avLst>
              <a:gd name="adj1" fmla="val 70867"/>
              <a:gd name="adj2" fmla="val 410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5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1. คลิก </a:t>
            </a:r>
            <a:r>
              <a:rPr lang="en-US" sz="15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Option → </a:t>
            </a:r>
            <a:r>
              <a:rPr lang="th-TH" sz="15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ปรับเทียบไมโครโฟน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86625" y="1319213"/>
            <a:ext cx="395288" cy="2524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214313" y="1214438"/>
            <a:ext cx="2520950" cy="987425"/>
          </a:xfrm>
          <a:prstGeom prst="wedgeRoundRectCallout">
            <a:avLst>
              <a:gd name="adj1" fmla="val 67341"/>
              <a:gd name="adj2" fmla="val 5016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พูดใส่ไมโครโฟนแล้วสังเกตที่แถบวัดระดับเสียงสีน้ำเงินให้วิ่งมาอยู่ประมาณครึ่งหนึ่ง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5500688" y="2786063"/>
            <a:ext cx="2870200" cy="1066800"/>
          </a:xfrm>
          <a:prstGeom prst="wedgeRoundRectCallout">
            <a:avLst>
              <a:gd name="adj1" fmla="val 4197"/>
              <a:gd name="adj2" fmla="val 945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ปรับลดระดับไมโครโฟน กรณีแถบวัดระดับเสียงสีน้ำเงินมากหรือน้อยเกินไป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214313" y="3643313"/>
            <a:ext cx="2744787" cy="1403350"/>
          </a:xfrm>
          <a:prstGeom prst="wedgeRoundRectCallout">
            <a:avLst>
              <a:gd name="adj1" fmla="val 72888"/>
              <a:gd name="adj2" fmla="val 6505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500" smtClean="0"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คลิกที่ปรับเทียบและพูด ( 1</a:t>
            </a:r>
            <a:r>
              <a:rPr lang="en-US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500" dirty="0">
                <a:latin typeface="Tahoma" pitchFamily="34" charset="0"/>
                <a:ea typeface="Tahoma" pitchFamily="34" charset="0"/>
                <a:cs typeface="Tahoma" pitchFamily="34" charset="0"/>
              </a:rPr>
              <a:t>2 3 4) ใส่ไมโครโฟนจากนั้นเงียบซักครู่ เพื่อให้ระบบวัดระดับเสียงรบกวนรอบข้าง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6215063" y="5143500"/>
            <a:ext cx="2714625" cy="877888"/>
          </a:xfrm>
          <a:prstGeom prst="wedgeRoundRectCallout">
            <a:avLst>
              <a:gd name="adj1" fmla="val -64675"/>
              <a:gd name="adj2" fmla="val -2364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5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ระดับเสียงรบกวนที่เหมาะสมควรอยู่ระหว่าง 30-40 เดซิเบล</a:t>
            </a:r>
            <a:endParaRPr lang="th-TH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1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การออกจากโปรแกรม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782763"/>
            <a:ext cx="8229600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>
                <a:latin typeface="Tahoma" pitchFamily="34" charset="0"/>
                <a:cs typeface="Tahoma" pitchFamily="34" charset="0"/>
              </a:rPr>
              <a:t>กด </a:t>
            </a:r>
            <a:r>
              <a:rPr lang="en-US">
                <a:latin typeface="Tahoma" pitchFamily="34" charset="0"/>
                <a:cs typeface="Tahoma" pitchFamily="34" charset="0"/>
              </a:rPr>
              <a:t>Alt </a:t>
            </a:r>
            <a:r>
              <a:rPr lang="th-TH">
                <a:latin typeface="Tahoma" pitchFamily="34" charset="0"/>
                <a:cs typeface="Tahoma" pitchFamily="34" charset="0"/>
              </a:rPr>
              <a:t>ตามด้วยปุ่มฟังก์ชั่น </a:t>
            </a:r>
            <a:r>
              <a:rPr lang="en-US">
                <a:latin typeface="Tahoma" pitchFamily="34" charset="0"/>
                <a:cs typeface="Tahoma" pitchFamily="34" charset="0"/>
              </a:rPr>
              <a:t>F4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>
                <a:latin typeface="Tahoma" pitchFamily="34" charset="0"/>
                <a:cs typeface="Tahoma" pitchFamily="34" charset="0"/>
              </a:rPr>
              <a:t>คลิกที่เครื่องหมาย 	ที่มุมขวาบนของหน้าต่างเรียน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th-TH">
                <a:latin typeface="Tahoma" pitchFamily="34" charset="0"/>
                <a:cs typeface="Tahoma" pitchFamily="34" charset="0"/>
              </a:rPr>
              <a:t>ใช้คำสั่งเสียงกับ วิดีโอติวเตอร์  เช่น " </a:t>
            </a:r>
            <a:r>
              <a:rPr lang="en-US">
                <a:latin typeface="Tahoma" pitchFamily="34" charset="0"/>
                <a:cs typeface="Tahoma" pitchFamily="34" charset="0"/>
              </a:rPr>
              <a:t>Tim, end program, please"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th-TH"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th-TH">
                <a:latin typeface="Tahoma" pitchFamily="34" charset="0"/>
                <a:cs typeface="Tahoma" pitchFamily="34" charset="0"/>
              </a:rPr>
              <a:t>	ระวัง</a:t>
            </a:r>
            <a:r>
              <a:rPr lang="en-US">
                <a:latin typeface="Tahoma" pitchFamily="34" charset="0"/>
                <a:cs typeface="Tahoma" pitchFamily="34" charset="0"/>
              </a:rPr>
              <a:t>!</a:t>
            </a:r>
            <a:r>
              <a:rPr lang="th-TH">
                <a:latin typeface="Tahoma" pitchFamily="34" charset="0"/>
                <a:cs typeface="Tahoma" pitchFamily="34" charset="0"/>
              </a:rPr>
              <a:t> ควรตรวจสอบว่าได้ออกจากโปรแกรมได้อย่างสมบูรณ์แล้ว</a:t>
            </a:r>
            <a:endParaRPr 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12303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h-TH" sz="2400" b="1" smtClean="0">
                <a:latin typeface="Tahoma" pitchFamily="34" charset="0"/>
                <a:cs typeface="Tahoma" pitchFamily="34" charset="0"/>
              </a:rPr>
              <a:t>หลายวิธีสำหรับการออกจากโปรแกรม</a:t>
            </a:r>
            <a:endParaRPr lang="de-DE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5525" y="2393950"/>
            <a:ext cx="5715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2875" y="0"/>
            <a:ext cx="3071813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14500" y="3929063"/>
            <a:ext cx="7429500" cy="684212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กรณีผู้ใช้เข้าใช้งานไม่ได้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3513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368425" y="500063"/>
            <a:ext cx="6407150" cy="4864100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Login </a:t>
            </a:r>
            <a:r>
              <a:rPr lang="th-TH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อีกครั้งที่เครื่องที่ใช้งานล่าสุด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การ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Synchronize </a:t>
            </a:r>
            <a:r>
              <a:rPr lang="th-TH" dirty="0" smtClean="0">
                <a:latin typeface="Tahoma" pitchFamily="34" charset="0"/>
                <a:cs typeface="Tahoma" pitchFamily="34" charset="0"/>
              </a:rPr>
              <a:t>เมื่อออกจากโปรแกรมไม่สมบูรณ์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8838" y="2119313"/>
            <a:ext cx="502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327275" y="2978150"/>
            <a:ext cx="2767013" cy="52228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721225" y="1431925"/>
            <a:ext cx="3894138" cy="1068388"/>
          </a:xfrm>
          <a:prstGeom prst="wedgeRoundRectCallout">
            <a:avLst>
              <a:gd name="adj1" fmla="val -70305"/>
              <a:gd name="adj2" fmla="val 10247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ahoma" pitchFamily="34" charset="0"/>
                <a:ea typeface="Tahoma" pitchFamily="34" charset="0"/>
                <a:cs typeface="Tahoma" pitchFamily="34" charset="0"/>
              </a:rPr>
              <a:t>คลิกที่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synchronize!</a:t>
            </a:r>
            <a:endParaRPr lang="th-TH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1613" y="5097463"/>
            <a:ext cx="8628062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>
                <a:latin typeface="Tahoma" pitchFamily="34" charset="0"/>
                <a:cs typeface="Tahoma" pitchFamily="34" charset="0"/>
              </a:rPr>
              <a:t>หมายเหตุ </a:t>
            </a:r>
            <a:r>
              <a:rPr lang="en-US">
                <a:latin typeface="Tahoma" pitchFamily="34" charset="0"/>
                <a:cs typeface="Tahoma" pitchFamily="34" charset="0"/>
              </a:rPr>
              <a:t>: </a:t>
            </a:r>
            <a:r>
              <a:rPr lang="th-TH">
                <a:latin typeface="Tahoma" pitchFamily="34" charset="0"/>
                <a:cs typeface="Tahoma" pitchFamily="34" charset="0"/>
              </a:rPr>
              <a:t>ถ้าผู้ใช้ไม่สามารถกลับไปยังเครื่องที่ใช้งานล่าสุดได้ ต้องทำการติดต่อ </a:t>
            </a:r>
            <a:r>
              <a:rPr lang="en-US">
                <a:latin typeface="Tahoma" pitchFamily="34" charset="0"/>
                <a:cs typeface="Tahoma" pitchFamily="34" charset="0"/>
              </a:rPr>
              <a:t>Admin </a:t>
            </a:r>
            <a:r>
              <a:rPr lang="th-TH">
                <a:latin typeface="Tahoma" pitchFamily="34" charset="0"/>
                <a:cs typeface="Tahoma" pitchFamily="34" charset="0"/>
              </a:rPr>
              <a:t>เพื่อทำการ </a:t>
            </a:r>
            <a:r>
              <a:rPr lang="en-US">
                <a:latin typeface="Tahoma" pitchFamily="34" charset="0"/>
                <a:cs typeface="Tahoma" pitchFamily="34" charset="0"/>
              </a:rPr>
              <a:t>Undo Check Out</a:t>
            </a:r>
            <a:endParaRPr lang="th-TH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10" grpId="0" animBg="1"/>
      <p:bldP spid="11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397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dirty="0" smtClean="0">
                <a:latin typeface="Tahoma" pitchFamily="34" charset="0"/>
                <a:cs typeface="Tahoma" pitchFamily="34" charset="0"/>
              </a:rPr>
              <a:t>ลืมรหัสผ่าน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700088" y="1230313"/>
            <a:ext cx="7915275" cy="4792662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ติดต่อ </a:t>
            </a:r>
            <a:r>
              <a:rPr lang="en-US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Admin </a:t>
            </a:r>
            <a:r>
              <a:rPr lang="th-TH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เพื่อทำการ </a:t>
            </a:r>
            <a:r>
              <a:rPr lang="en-US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Reset Password</a:t>
            </a:r>
            <a:endParaRPr lang="th-TH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2875" y="0"/>
            <a:ext cx="3071813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428736"/>
            <a:ext cx="8432800" cy="684212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Contact Us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2571744"/>
            <a:ext cx="8501062" cy="371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Give </a:t>
            </a:r>
            <a:r>
              <a:rPr lang="en-US" b="1" kern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us a call: </a:t>
            </a:r>
            <a:r>
              <a:rPr lang="en-US" b="1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044-233069 ext. 2862  </a:t>
            </a:r>
            <a:endParaRPr lang="en-US" b="1" kern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kern="0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Facebook</a:t>
            </a:r>
            <a:r>
              <a:rPr lang="en-US" b="1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kern="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Fanpage</a:t>
            </a:r>
            <a:endParaRPr lang="en-US" b="1" kern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600" b="1" kern="0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2400" dirty="0" smtClean="0">
                <a:hlinkClick r:id="rId3"/>
              </a:rPr>
              <a:t> https://www.facebook.com/sac.oarit</a:t>
            </a:r>
            <a:endParaRPr lang="en-US" sz="2600" b="1" kern="0" dirty="0">
              <a:solidFill>
                <a:srgbClr val="FF990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b="1" kern="0" dirty="0">
              <a:solidFill>
                <a:srgbClr val="A25E26">
                  <a:lumMod val="10000"/>
                </a:srgbClr>
              </a:solidFill>
              <a:latin typeface="Microsoft Sans Serif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mtClean="0">
                <a:latin typeface="Tahoma" pitchFamily="34" charset="0"/>
                <a:cs typeface="Tahoma" pitchFamily="34" charset="0"/>
              </a:rPr>
              <a:t>เมนูบาร์ →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Help</a:t>
            </a:r>
            <a:r>
              <a:rPr lang="th-TH" smtClean="0">
                <a:latin typeface="Tahoma" pitchFamily="34" charset="0"/>
                <a:cs typeface="Tahoma" pitchFamily="34" charset="0"/>
              </a:rPr>
              <a:t>  </a:t>
            </a:r>
            <a:endParaRPr lang="th-TH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Content Placeholder 5" descr="m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1120775"/>
            <a:ext cx="8170863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el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9388" y="1776413"/>
            <a:ext cx="5427662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58000" y="1350963"/>
            <a:ext cx="500063" cy="2921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mtClean="0">
                <a:latin typeface="Tahoma" pitchFamily="34" charset="0"/>
                <a:cs typeface="Tahoma" pitchFamily="34" charset="0"/>
              </a:rPr>
              <a:t>เมนูบาร์ →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Grammar</a:t>
            </a:r>
            <a:r>
              <a:rPr lang="th-TH" smtClean="0">
                <a:latin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10244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12049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089025"/>
            <a:ext cx="842645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gramma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1650" y="1614488"/>
            <a:ext cx="30099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67250" y="1339850"/>
            <a:ext cx="539750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mtClean="0">
                <a:latin typeface="Tahoma" pitchFamily="34" charset="0"/>
                <a:cs typeface="Tahoma" pitchFamily="34" charset="0"/>
              </a:rPr>
              <a:t>เมนูบาร์ → </a:t>
            </a:r>
            <a:r>
              <a:rPr lang="en-US" smtClean="0">
                <a:latin typeface="Tahoma" pitchFamily="34" charset="0"/>
                <a:cs typeface="Tahoma" pitchFamily="34" charset="0"/>
              </a:rPr>
              <a:t>Information</a:t>
            </a:r>
            <a:r>
              <a:rPr lang="th-TH" smtClean="0">
                <a:latin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11268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85763" y="1204913"/>
            <a:ext cx="8229600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6" name="Content Placeholder 8" descr="main_infomat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1068388"/>
            <a:ext cx="843915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informati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4175" y="1590675"/>
            <a:ext cx="3144838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707063" y="1316038"/>
            <a:ext cx="823912" cy="2159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9" name="TextBox 8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6875" y="214313"/>
            <a:ext cx="8432800" cy="684212"/>
          </a:xfrm>
        </p:spPr>
        <p:txBody>
          <a:bodyPr/>
          <a:lstStyle/>
          <a:p>
            <a:pPr eaLnBrk="1" hangingPunct="1">
              <a:defRPr/>
            </a:pPr>
            <a:r>
              <a:rPr lang="th-TH" sz="20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 วิธีการนำทางในตัวโปรแกรมด้วยเมาส์ – 1.แผนอัจฉริยะ</a:t>
            </a:r>
            <a:endParaRPr lang="th-TH" sz="200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292" name="Content Placeholder 4" descr="m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1082675"/>
            <a:ext cx="8378825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3713" y="2436813"/>
            <a:ext cx="863600" cy="17938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9" name="Rounded Rectangular Callout 8"/>
          <p:cNvSpPr/>
          <p:nvPr/>
        </p:nvSpPr>
        <p:spPr>
          <a:xfrm>
            <a:off x="2995613" y="2643188"/>
            <a:ext cx="2763837" cy="981075"/>
          </a:xfrm>
          <a:prstGeom prst="wedgeRoundRectCallout">
            <a:avLst>
              <a:gd name="adj1" fmla="val -109633"/>
              <a:gd name="adj2" fmla="val -5901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dirty="0">
                <a:solidFill>
                  <a:schemeClr val="bg1"/>
                </a:solidFill>
                <a:cs typeface="+mj-cs"/>
              </a:rPr>
              <a:t>1. คลิกที่ชื่อบทเรียนหรือชื่อแบบฝึกหัด 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(English Course A1) </a:t>
            </a:r>
            <a:r>
              <a:rPr lang="th-TH" sz="2000" dirty="0">
                <a:solidFill>
                  <a:schemeClr val="bg1"/>
                </a:solidFill>
                <a:cs typeface="+mj-cs"/>
              </a:rPr>
              <a:t>ในแผนอัจฉริยะ</a:t>
            </a:r>
            <a:endParaRPr lang="th-TH" sz="2000" dirty="0">
              <a:cs typeface="+mj-cs"/>
            </a:endParaRPr>
          </a:p>
        </p:txBody>
      </p:sp>
      <p:pic>
        <p:nvPicPr>
          <p:cNvPr id="12" name="Picture 11" descr="A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1938" y="2519363"/>
            <a:ext cx="5614987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1497013" y="2519363"/>
            <a:ext cx="1008062" cy="1587"/>
          </a:xfrm>
          <a:prstGeom prst="straightConnector1">
            <a:avLst/>
          </a:prstGeom>
          <a:ln w="82550" cmpd="sng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14625" y="2357438"/>
            <a:ext cx="5857875" cy="39290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13" name="Rounded Rectangular Callout 12"/>
          <p:cNvSpPr/>
          <p:nvPr/>
        </p:nvSpPr>
        <p:spPr>
          <a:xfrm>
            <a:off x="4986338" y="1082675"/>
            <a:ext cx="3133725" cy="928688"/>
          </a:xfrm>
          <a:prstGeom prst="wedgeRoundRectCallout">
            <a:avLst>
              <a:gd name="adj1" fmla="val -33146"/>
              <a:gd name="adj2" fmla="val 913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cs typeface="+mj-cs"/>
              </a:rPr>
              <a:t>หน้าต่างเรียนทางด้านขวาจะปรากฏเนื้อหาที่สอดคล้องกัน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50025"/>
            <a:ext cx="3143250" cy="307975"/>
          </a:xfrm>
          <a:prstGeom prst="rect">
            <a:avLst/>
          </a:prstGeom>
          <a:solidFill>
            <a:srgbClr val="DF59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fls.rmuti.ac.th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5" grpId="0" animBg="1"/>
      <p:bldP spid="13" grpId="0" animBg="1"/>
    </p:bldLst>
  </p:timing>
</p:sld>
</file>

<file path=ppt/theme/theme1.xml><?xml version="1.0" encoding="utf-8"?>
<a:theme xmlns:a="http://schemas.openxmlformats.org/drawingml/2006/main" name="Professional_PowerPoint_template_0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Professional_PowerPoint_template_001</Template>
  <TotalTime>1221</TotalTime>
  <Words>3190</Words>
  <Application>Microsoft Office PowerPoint</Application>
  <PresentationFormat>นำเสนอทางหน้าจอ (4:3)</PresentationFormat>
  <Paragraphs>451</Paragraphs>
  <Slides>54</Slides>
  <Notes>50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54</vt:i4>
      </vt:variant>
    </vt:vector>
  </HeadingPairs>
  <TitlesOfParts>
    <vt:vector size="55" baseType="lpstr">
      <vt:lpstr>Professional_PowerPoint_template_001</vt:lpstr>
      <vt:lpstr>ภาพนิ่ง 1</vt:lpstr>
      <vt:lpstr>ภาพนิ่ง 2</vt:lpstr>
      <vt:lpstr>แผนอัจฉริยะ</vt:lpstr>
      <vt:lpstr>เมนูบาร์ → Options  </vt:lpstr>
      <vt:lpstr>เมนูบาร์  → ปรับเทียบไมโครโฟน  </vt:lpstr>
      <vt:lpstr>เมนูบาร์ → Help  </vt:lpstr>
      <vt:lpstr>เมนูบาร์ → Grammar  </vt:lpstr>
      <vt:lpstr>เมนูบาร์ → Information  </vt:lpstr>
      <vt:lpstr>3 วิธีการนำทางในตัวโปรแกรมด้วยเมาส์ – 1.แผนอัจฉริยะ</vt:lpstr>
      <vt:lpstr>3 วิธีการนำทางในตัวโปรแกรมด้วยเมาส์ – 2.หน้าต่างเรียน</vt:lpstr>
      <vt:lpstr>3 วิธีการนำทางในตัวโปรแกรมด้วยเมาส์ – 3.ปุ่มลูกศรบนเมนูบาร์</vt:lpstr>
      <vt:lpstr>วิธีการนำทางในตัวโปรแกรมด้วยคำสั่งเสียง</vt:lpstr>
      <vt:lpstr>การเข้าใช้งานโปรแกรม</vt:lpstr>
      <vt:lpstr>การเข้าสู่ระบบ</vt:lpstr>
      <vt:lpstr>การเข้าสู่บทเรียน</vt:lpstr>
      <vt:lpstr>รูปแบบการฝึกต่างๆ ของ SPEEXX</vt:lpstr>
      <vt:lpstr>Photo Story→บทสนทนารูปภาพ</vt:lpstr>
      <vt:lpstr>แนะนำการปรับเทียบไมโครโฟน </vt:lpstr>
      <vt:lpstr>Workshop  - 10 minutes</vt:lpstr>
      <vt:lpstr>แบบฝึกหัดรูปแบบต่างๆ → ลากและปล่อย</vt:lpstr>
      <vt:lpstr>แบบฝึกหัดรูปแบบต่างๆ → เติมคำในช่องว่างจากทางเลือก</vt:lpstr>
      <vt:lpstr>แบบฝึกหัดรูปแบบต่างๆ → คำตอบหลายตัวเลือก</vt:lpstr>
      <vt:lpstr>แบบฝึกหัดรูปแบบต่างๆ → สลับคำในประโยค </vt:lpstr>
      <vt:lpstr>แบบฝึกหัดรูปแบบต่างๆ → ตัวเลือกรูปภาพ</vt:lpstr>
      <vt:lpstr>แบบฝึกหัดรูปแบบต่างๆ → สลับประโยค</vt:lpstr>
      <vt:lpstr>แบบฝึกหัดรูปแบบต่างๆ → การออกเสียง</vt:lpstr>
      <vt:lpstr>แบบฝึกหัดรูปแบบต่างๆ → ฝึกจดจำเสียงพูด</vt:lpstr>
      <vt:lpstr>แบบฝึกหัดรูปแบบต่างๆ → ทำเครื่องหมายข้อความ </vt:lpstr>
      <vt:lpstr>แบบฝึกหัดรูปแบบต่างๆ → เติมคำในช่องว่าง</vt:lpstr>
      <vt:lpstr>5 ขั้นตอนในการทำแบบฝึกหัด</vt:lpstr>
      <vt:lpstr>5 ขั้นตอนในการทำแบบฝึกหัด</vt:lpstr>
      <vt:lpstr>5 ขั้นตอนในการทำแบบฝึกหัด</vt:lpstr>
      <vt:lpstr>Workshop  - 15 minutes</vt:lpstr>
      <vt:lpstr>ห้องปฏิบัติการทางภาษา →  ฝึกการออกเสียง</vt:lpstr>
      <vt:lpstr>Workshop  - 10 minutes</vt:lpstr>
      <vt:lpstr>ภาพนิ่ง 36</vt:lpstr>
      <vt:lpstr>2 วิธีการเลือกคำ สำหรับฝึกคำศัพท์</vt:lpstr>
      <vt:lpstr>2 วิธีการเลือกคำ สำหรับฝึกคำศัพท์</vt:lpstr>
      <vt:lpstr>ระบบฝึกคำศัพท์ →  การฝึกคำศัพท์</vt:lpstr>
      <vt:lpstr>3 รูปแบบการฝึกคำศัพท์</vt:lpstr>
      <vt:lpstr>3 รูปแบบการฝึกคำศัพท์</vt:lpstr>
      <vt:lpstr>3 รูปแบบการฝึกคำศัพท์</vt:lpstr>
      <vt:lpstr>3 รูปแบบการฝึกคำศัพท์</vt:lpstr>
      <vt:lpstr>3 รูปแบบการฝึกคำศัพท์</vt:lpstr>
      <vt:lpstr>ระบบฝึกคำศัพท์แบบเป็นขั้นตอน →  การทบทวนคำศัพท์</vt:lpstr>
      <vt:lpstr>ระบบฝึกคำศัพท์แบบเป็นขั้นตอน →  กล่องบัตรคำศัพท์</vt:lpstr>
      <vt:lpstr>ระบบฝึกคำศัพท์แบบเป็นขั้นตอน →  กล่องบัตรคำศัพท์</vt:lpstr>
      <vt:lpstr>การจัดการคำศัพท์ →  การลบคำศัพท์</vt:lpstr>
      <vt:lpstr>การพิมพ์รูปแบบต่างๆ ในแผนอัจฉริยะ</vt:lpstr>
      <vt:lpstr>การออกจากโปรแกรม</vt:lpstr>
      <vt:lpstr>ภาพนิ่ง 51</vt:lpstr>
      <vt:lpstr>การ Synchronize เมื่อออกจากโปรแกรมไม่สมบูรณ์</vt:lpstr>
      <vt:lpstr>ลืมรหัสผ่าน</vt:lpstr>
      <vt:lpstr>ภาพนิ่ง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Template</dc:subject>
  <dc:creator>apt</dc:creator>
  <dc:description>Document Version 0.1</dc:description>
  <cp:lastModifiedBy>SAC</cp:lastModifiedBy>
  <cp:revision>195</cp:revision>
  <cp:lastPrinted>1601-01-01T00:00:00Z</cp:lastPrinted>
  <dcterms:created xsi:type="dcterms:W3CDTF">2012-04-04T03:05:49Z</dcterms:created>
  <dcterms:modified xsi:type="dcterms:W3CDTF">2013-11-12T03:28:24Z</dcterms:modified>
  <cp:category>Template</cp:category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0.1</vt:r8>
  </property>
</Properties>
</file>